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3.svg" ContentType="image/svg+xml"/>
  <Override PartName="/ppt/media/image38.svg" ContentType="image/svg+xml"/>
  <Override PartName="/ppt/media/image4.svg" ContentType="image/svg+xml"/>
  <Override PartName="/ppt/media/image40.svg" ContentType="image/svg+xml"/>
  <Override PartName="/ppt/media/image46.svg" ContentType="image/svg+xml"/>
  <Override PartName="/ppt/media/image53.svg" ContentType="image/svg+xml"/>
  <Override PartName="/ppt/media/image57.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Dancing Script" panose="03080600040507000D00"/>
      <p:regular r:id="rId20"/>
    </p:embeddedFont>
    <p:embeddedFont>
      <p:font typeface="DejaVu Serif Bold Italics" panose="020608030503050B0204"/>
      <p:boldItalic r:id="rId21"/>
    </p:embeddedFont>
    <p:embeddedFont>
      <p:font typeface="Francois One" panose="02000503040000020004"/>
      <p:regular r:id="rId22"/>
    </p:embeddedFont>
    <p:embeddedFont>
      <p:font typeface="Calibri (MS)" panose="020F0502020204030204"/>
      <p:regular r:id="rId23"/>
    </p:embeddedFont>
    <p:embeddedFont>
      <p:font typeface="Baloo" panose="03080902040302020200"/>
      <p:regular r:id="rId24"/>
    </p:embeddedFont>
    <p:embeddedFont>
      <p:font typeface="Dancing Script Bold" panose="03080800040507000D00"/>
      <p:bold r:id="rId25"/>
    </p:embeddedFont>
    <p:embeddedFont>
      <p:font typeface="Sedgwick Ave" panose="00000500000000000000"/>
      <p:regular r:id="rId26"/>
    </p:embeddedFont>
    <p:embeddedFont>
      <p:font typeface="Cabin Bold" panose="00000800000000000000"/>
      <p:bold r:id="rId27"/>
    </p:embeddedFont>
    <p:embeddedFont>
      <p:font typeface="Cabin" panose="00000500000000000000"/>
      <p:regular r:id="rId28"/>
    </p:embeddedFont>
    <p:embeddedFont>
      <p:font typeface="Calibri (MS) Bold" panose="020F0702030404030204"/>
      <p:bold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4.fntdata"/><Relationship Id="rId32" Type="http://schemas.openxmlformats.org/officeDocument/2006/relationships/font" Target="fonts/font13.fntdata"/><Relationship Id="rId31" Type="http://schemas.openxmlformats.org/officeDocument/2006/relationships/font" Target="fonts/font12.fntdata"/><Relationship Id="rId30" Type="http://schemas.openxmlformats.org/officeDocument/2006/relationships/font" Target="fonts/font11.fntdata"/><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2" Type="http://schemas.openxmlformats.org/officeDocument/2006/relationships/slideLayout" Target="../slideLayouts/slideLayout7.xml"/><Relationship Id="rId11" Type="http://schemas.openxmlformats.org/officeDocument/2006/relationships/image" Target="../media/image47.png"/><Relationship Id="rId10" Type="http://schemas.openxmlformats.org/officeDocument/2006/relationships/image" Target="../media/image46.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4.svg"/><Relationship Id="rId7" Type="http://schemas.openxmlformats.org/officeDocument/2006/relationships/image" Target="../media/image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5" Type="http://schemas.openxmlformats.org/officeDocument/2006/relationships/slideLayout" Target="../slideLayouts/slideLayout7.xml"/><Relationship Id="rId14" Type="http://schemas.openxmlformats.org/officeDocument/2006/relationships/image" Target="../media/image51.png"/><Relationship Id="rId13" Type="http://schemas.openxmlformats.org/officeDocument/2006/relationships/image" Target="../media/image50.GIF"/><Relationship Id="rId12" Type="http://schemas.openxmlformats.org/officeDocument/2006/relationships/image" Target="../media/image49.png"/><Relationship Id="rId11" Type="http://schemas.openxmlformats.org/officeDocument/2006/relationships/image" Target="../media/image48.png"/><Relationship Id="rId10" Type="http://schemas.openxmlformats.org/officeDocument/2006/relationships/image" Target="../media/image28.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4.svg"/><Relationship Id="rId12" Type="http://schemas.openxmlformats.org/officeDocument/2006/relationships/slideLayout" Target="../slideLayouts/slideLayout7.xml"/><Relationship Id="rId11" Type="http://schemas.openxmlformats.org/officeDocument/2006/relationships/image" Target="../media/image54.png"/><Relationship Id="rId10" Type="http://schemas.openxmlformats.org/officeDocument/2006/relationships/image" Target="../media/image53.sv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55.jpe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8.svg"/><Relationship Id="rId10" Type="http://schemas.openxmlformats.org/officeDocument/2006/relationships/slideLayout" Target="../slideLayouts/slideLayout7.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svg"/><Relationship Id="rId3" Type="http://schemas.openxmlformats.org/officeDocument/2006/relationships/image" Target="../media/image56.png"/><Relationship Id="rId2" Type="http://schemas.openxmlformats.org/officeDocument/2006/relationships/image" Target="../media/image4.sv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2.svg"/><Relationship Id="rId7" Type="http://schemas.openxmlformats.org/officeDocument/2006/relationships/image" Target="../media/image1.pn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4" Type="http://schemas.openxmlformats.org/officeDocument/2006/relationships/slideLayout" Target="../slideLayouts/slideLayout7.xml"/><Relationship Id="rId13" Type="http://schemas.openxmlformats.org/officeDocument/2006/relationships/image" Target="../media/image14.jpeg"/><Relationship Id="rId12" Type="http://schemas.openxmlformats.org/officeDocument/2006/relationships/image" Target="../media/image13.svg"/><Relationship Id="rId11" Type="http://schemas.openxmlformats.org/officeDocument/2006/relationships/image" Target="../media/image12.png"/><Relationship Id="rId10" Type="http://schemas.openxmlformats.org/officeDocument/2006/relationships/image" Target="../media/image11.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9" Type="http://schemas.openxmlformats.org/officeDocument/2006/relationships/slideLayout" Target="../slideLayouts/slideLayout7.xml"/><Relationship Id="rId18" Type="http://schemas.openxmlformats.org/officeDocument/2006/relationships/image" Target="../media/image26.svg"/><Relationship Id="rId17" Type="http://schemas.openxmlformats.org/officeDocument/2006/relationships/image" Target="../media/image25.png"/><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8.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4" Type="http://schemas.openxmlformats.org/officeDocument/2006/relationships/slideLayout" Target="../slideLayouts/slideLayout7.xml"/><Relationship Id="rId13" Type="http://schemas.openxmlformats.org/officeDocument/2006/relationships/image" Target="../media/image31.png"/><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30.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4" Type="http://schemas.openxmlformats.org/officeDocument/2006/relationships/slideLayout" Target="../slideLayouts/slideLayout7.xml"/><Relationship Id="rId13" Type="http://schemas.openxmlformats.org/officeDocument/2006/relationships/image" Target="../media/image34.png"/><Relationship Id="rId12" Type="http://schemas.openxmlformats.org/officeDocument/2006/relationships/image" Target="../media/image33.svg"/><Relationship Id="rId11" Type="http://schemas.openxmlformats.org/officeDocument/2006/relationships/image" Target="../media/image32.png"/><Relationship Id="rId10" Type="http://schemas.openxmlformats.org/officeDocument/2006/relationships/image" Target="../media/image26.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26.svg"/><Relationship Id="rId7" Type="http://schemas.openxmlformats.org/officeDocument/2006/relationships/image" Target="../media/image2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3" Type="http://schemas.openxmlformats.org/officeDocument/2006/relationships/slideLayout" Target="../slideLayouts/slideLayout7.xml"/><Relationship Id="rId12" Type="http://schemas.openxmlformats.org/officeDocument/2006/relationships/image" Target="../media/image36.jpeg"/><Relationship Id="rId11" Type="http://schemas.microsoft.com/office/2007/relationships/media" Target="../media/media1.mp4"/><Relationship Id="rId10" Type="http://schemas.openxmlformats.org/officeDocument/2006/relationships/video" Target="../media/media1.mp4"/><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svg"/><Relationship Id="rId7" Type="http://schemas.openxmlformats.org/officeDocument/2006/relationships/image" Target="../media/image37.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7" Type="http://schemas.openxmlformats.org/officeDocument/2006/relationships/slideLayout" Target="../slideLayouts/slideLayout7.xml"/><Relationship Id="rId16" Type="http://schemas.openxmlformats.org/officeDocument/2006/relationships/image" Target="../media/image42.png"/><Relationship Id="rId15" Type="http://schemas.openxmlformats.org/officeDocument/2006/relationships/image" Target="../media/image41.jpeg"/><Relationship Id="rId14" Type="http://schemas.microsoft.com/office/2007/relationships/media" Target="../media/media2.mp4"/><Relationship Id="rId13" Type="http://schemas.openxmlformats.org/officeDocument/2006/relationships/video" Target="../media/media2.mp4"/><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40.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26.svg"/><Relationship Id="rId7" Type="http://schemas.openxmlformats.org/officeDocument/2006/relationships/image" Target="../media/image25.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2" Type="http://schemas.openxmlformats.org/officeDocument/2006/relationships/slideLayout" Target="../slideLayouts/slideLayout7.xml"/><Relationship Id="rId11" Type="http://schemas.openxmlformats.org/officeDocument/2006/relationships/image" Target="../media/image43.png"/><Relationship Id="rId10" Type="http://schemas.openxmlformats.org/officeDocument/2006/relationships/image" Target="../media/image38.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4" Type="http://schemas.openxmlformats.org/officeDocument/2006/relationships/slideLayout" Target="../slideLayouts/slideLayout7.xml"/><Relationship Id="rId13" Type="http://schemas.openxmlformats.org/officeDocument/2006/relationships/image" Target="../media/image44.png"/><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33.sv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4835291" cy="2719851"/>
          </a:xfrm>
          <a:solidFill>
            <a:schemeClr val="accent1">
              <a:lumMod val="20000"/>
              <a:lumOff val="80000"/>
            </a:schemeClr>
          </a:solidFill>
        </p:grpSpPr>
        <p:sp>
          <p:nvSpPr>
            <p:cNvPr id="3" name="Freeform 3"/>
            <p:cNvSpPr/>
            <p:nvPr/>
          </p:nvSpPr>
          <p:spPr>
            <a:xfrm>
              <a:off x="0" y="0"/>
              <a:ext cx="4835291" cy="2719851"/>
            </a:xfrm>
            <a:custGeom>
              <a:avLst/>
              <a:gdLst/>
              <a:ahLst/>
              <a:cxnLst/>
              <a:rect l="l" t="t" r="r" b="b"/>
              <a:pathLst>
                <a:path w="4835291" h="2719851">
                  <a:moveTo>
                    <a:pt x="15663" y="0"/>
                  </a:moveTo>
                  <a:lnTo>
                    <a:pt x="4819628" y="0"/>
                  </a:lnTo>
                  <a:cubicBezTo>
                    <a:pt x="4823782" y="0"/>
                    <a:pt x="4827766" y="1650"/>
                    <a:pt x="4830704" y="4588"/>
                  </a:cubicBezTo>
                  <a:cubicBezTo>
                    <a:pt x="4833641" y="7525"/>
                    <a:pt x="4835291" y="11509"/>
                    <a:pt x="4835291" y="15663"/>
                  </a:cubicBezTo>
                  <a:lnTo>
                    <a:pt x="4835291" y="2704188"/>
                  </a:lnTo>
                  <a:cubicBezTo>
                    <a:pt x="4835291" y="2708342"/>
                    <a:pt x="4833641" y="2712326"/>
                    <a:pt x="4830704" y="2715264"/>
                  </a:cubicBezTo>
                  <a:cubicBezTo>
                    <a:pt x="4827766" y="2718201"/>
                    <a:pt x="4823782" y="2719851"/>
                    <a:pt x="4819628" y="2719851"/>
                  </a:cubicBezTo>
                  <a:lnTo>
                    <a:pt x="15663" y="2719851"/>
                  </a:lnTo>
                  <a:cubicBezTo>
                    <a:pt x="11509" y="2719851"/>
                    <a:pt x="7525" y="2718201"/>
                    <a:pt x="4588" y="2715264"/>
                  </a:cubicBezTo>
                  <a:cubicBezTo>
                    <a:pt x="1650" y="2712326"/>
                    <a:pt x="0" y="2708342"/>
                    <a:pt x="0" y="2704188"/>
                  </a:cubicBezTo>
                  <a:lnTo>
                    <a:pt x="0" y="15663"/>
                  </a:lnTo>
                  <a:cubicBezTo>
                    <a:pt x="0" y="11509"/>
                    <a:pt x="1650" y="7525"/>
                    <a:pt x="4588" y="4588"/>
                  </a:cubicBezTo>
                  <a:cubicBezTo>
                    <a:pt x="7525" y="1650"/>
                    <a:pt x="11509" y="0"/>
                    <a:pt x="15663" y="0"/>
                  </a:cubicBezTo>
                  <a:close/>
                </a:path>
              </a:pathLst>
            </a:custGeom>
            <a:grpFill/>
          </p:spPr>
        </p:sp>
        <p:sp>
          <p:nvSpPr>
            <p:cNvPr id="4" name="TextBox 4"/>
            <p:cNvSpPr txBox="1"/>
            <p:nvPr/>
          </p:nvSpPr>
          <p:spPr>
            <a:xfrm>
              <a:off x="0" y="-57150"/>
              <a:ext cx="4835291" cy="2777001"/>
            </a:xfrm>
            <a:prstGeom prst="rect">
              <a:avLst/>
            </a:prstGeom>
            <a:grpFill/>
          </p:spPr>
          <p:txBody>
            <a:bodyPr lIns="50800" tIns="50800" rIns="50800" bIns="50800" rtlCol="0" anchor="ctr"/>
            <a:lstStyle/>
            <a:p>
              <a:pPr algn="ctr">
                <a:lnSpc>
                  <a:spcPts val="1960"/>
                </a:lnSpc>
                <a:spcBef>
                  <a:spcPct val="0"/>
                </a:spcBef>
              </a:pPr>
            </a:p>
          </p:txBody>
        </p:sp>
      </p:grpSp>
      <p:sp>
        <p:nvSpPr>
          <p:cNvPr id="5" name="Freeform 5"/>
          <p:cNvSpPr/>
          <p:nvPr/>
        </p:nvSpPr>
        <p:spPr>
          <a:xfrm>
            <a:off x="16287548" y="8198480"/>
            <a:ext cx="1914784" cy="1914784"/>
          </a:xfrm>
          <a:custGeom>
            <a:avLst/>
            <a:gdLst/>
            <a:ahLst/>
            <a:cxnLst/>
            <a:rect l="l" t="t" r="r" b="b"/>
            <a:pathLst>
              <a:path w="1914784" h="1914784">
                <a:moveTo>
                  <a:pt x="0" y="0"/>
                </a:moveTo>
                <a:lnTo>
                  <a:pt x="1914785" y="0"/>
                </a:lnTo>
                <a:lnTo>
                  <a:pt x="1914785" y="1914784"/>
                </a:lnTo>
                <a:lnTo>
                  <a:pt x="0" y="19147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6392211" y="-95273"/>
            <a:ext cx="1958458" cy="2206713"/>
          </a:xfrm>
          <a:custGeom>
            <a:avLst/>
            <a:gdLst/>
            <a:ahLst/>
            <a:cxnLst/>
            <a:rect l="l" t="t" r="r" b="b"/>
            <a:pathLst>
              <a:path w="1958458" h="2206713">
                <a:moveTo>
                  <a:pt x="0" y="0"/>
                </a:moveTo>
                <a:lnTo>
                  <a:pt x="1958458" y="0"/>
                </a:lnTo>
                <a:lnTo>
                  <a:pt x="1958458" y="2206713"/>
                </a:lnTo>
                <a:lnTo>
                  <a:pt x="0" y="22067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40103" y="8198480"/>
            <a:ext cx="1853562" cy="2088520"/>
          </a:xfrm>
          <a:custGeom>
            <a:avLst/>
            <a:gdLst/>
            <a:ahLst/>
            <a:cxnLst/>
            <a:rect l="l" t="t" r="r" b="b"/>
            <a:pathLst>
              <a:path w="1853562" h="2088520">
                <a:moveTo>
                  <a:pt x="1853562" y="0"/>
                </a:moveTo>
                <a:lnTo>
                  <a:pt x="0" y="0"/>
                </a:lnTo>
                <a:lnTo>
                  <a:pt x="0" y="2088520"/>
                </a:lnTo>
                <a:lnTo>
                  <a:pt x="1853562" y="2088520"/>
                </a:lnTo>
                <a:lnTo>
                  <a:pt x="185356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972348" y="9939528"/>
            <a:ext cx="7315200" cy="347472"/>
          </a:xfrm>
          <a:custGeom>
            <a:avLst/>
            <a:gdLst/>
            <a:ahLst/>
            <a:cxnLst/>
            <a:rect l="l" t="t" r="r" b="b"/>
            <a:pathLst>
              <a:path w="7315200" h="347472">
                <a:moveTo>
                  <a:pt x="0" y="0"/>
                </a:moveTo>
                <a:lnTo>
                  <a:pt x="7315200" y="0"/>
                </a:lnTo>
                <a:lnTo>
                  <a:pt x="7315200" y="347472"/>
                </a:lnTo>
                <a:lnTo>
                  <a:pt x="0" y="3474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42775" y="398877"/>
            <a:ext cx="14605674" cy="1513205"/>
          </a:xfrm>
          <a:prstGeom prst="rect">
            <a:avLst/>
          </a:prstGeom>
        </p:spPr>
        <p:txBody>
          <a:bodyPr lIns="0" tIns="0" rIns="0" bIns="0" rtlCol="0" anchor="t">
            <a:spAutoFit/>
          </a:bodyPr>
          <a:lstStyle/>
          <a:p>
            <a:pPr algn="ctr">
              <a:lnSpc>
                <a:spcPts val="5900"/>
              </a:lnSpc>
            </a:pPr>
            <a:r>
              <a:rPr lang="en-US" sz="4215">
                <a:solidFill>
                  <a:schemeClr val="tx1"/>
                </a:solidFill>
                <a:latin typeface="Times New Roman" panose="02020603050405020304" charset="0"/>
                <a:cs typeface="Times New Roman" panose="02020603050405020304" charset="0"/>
              </a:rPr>
              <a:t>Trường đại học Công nghệ thông tin và Truyền thông</a:t>
            </a:r>
            <a:endParaRPr lang="en-US" sz="4215">
              <a:solidFill>
                <a:schemeClr val="tx1"/>
              </a:solidFill>
              <a:latin typeface="Times New Roman" panose="02020603050405020304" charset="0"/>
              <a:cs typeface="Times New Roman" panose="02020603050405020304" charset="0"/>
            </a:endParaRPr>
          </a:p>
          <a:p>
            <a:pPr algn="ctr">
              <a:lnSpc>
                <a:spcPts val="5900"/>
              </a:lnSpc>
              <a:spcBef>
                <a:spcPct val="0"/>
              </a:spcBef>
            </a:pPr>
            <a:r>
              <a:rPr lang="en-US" sz="4215">
                <a:solidFill>
                  <a:schemeClr val="tx1"/>
                </a:solidFill>
                <a:latin typeface="Times New Roman" panose="02020603050405020304" charset="0"/>
                <a:cs typeface="Times New Roman" panose="02020603050405020304" charset="0"/>
              </a:rPr>
              <a:t>Khoa công nghệ thông tin</a:t>
            </a:r>
            <a:endParaRPr lang="en-US" sz="4215">
              <a:solidFill>
                <a:schemeClr val="tx1"/>
              </a:solidFill>
              <a:latin typeface="Times New Roman" panose="02020603050405020304" charset="0"/>
              <a:cs typeface="Times New Roman" panose="02020603050405020304" charset="0"/>
            </a:endParaRPr>
          </a:p>
        </p:txBody>
      </p:sp>
      <p:sp>
        <p:nvSpPr>
          <p:cNvPr id="11" name="TextBox 11"/>
          <p:cNvSpPr txBox="1"/>
          <p:nvPr/>
        </p:nvSpPr>
        <p:spPr>
          <a:xfrm>
            <a:off x="2670281" y="4679523"/>
            <a:ext cx="13721929" cy="2001316"/>
          </a:xfrm>
          <a:prstGeom prst="rect">
            <a:avLst/>
          </a:prstGeom>
        </p:spPr>
        <p:txBody>
          <a:bodyPr lIns="0" tIns="0" rIns="0" bIns="0" rtlCol="0" anchor="t">
            <a:spAutoFit/>
          </a:bodyPr>
          <a:lstStyle/>
          <a:p>
            <a:pPr algn="ctr">
              <a:lnSpc>
                <a:spcPts val="7725"/>
              </a:lnSpc>
            </a:pPr>
            <a:r>
              <a:rPr lang="en-US" sz="5520">
                <a:solidFill>
                  <a:schemeClr val="tx1"/>
                </a:solidFill>
                <a:latin typeface="Dancing Script" panose="03080600040507000D00"/>
              </a:rPr>
              <a:t>Xây dựng mô hình nhận diện khuôn mặt </a:t>
            </a:r>
            <a:endParaRPr lang="en-US" sz="5520">
              <a:solidFill>
                <a:schemeClr val="tx1"/>
              </a:solidFill>
              <a:latin typeface="Dancing Script" panose="03080600040507000D00"/>
            </a:endParaRPr>
          </a:p>
          <a:p>
            <a:pPr algn="ctr">
              <a:lnSpc>
                <a:spcPts val="8335"/>
              </a:lnSpc>
              <a:spcBef>
                <a:spcPct val="0"/>
              </a:spcBef>
            </a:pPr>
            <a:r>
              <a:rPr lang="en-US" sz="5955">
                <a:solidFill>
                  <a:schemeClr val="tx1"/>
                </a:solidFill>
                <a:latin typeface="Dancing Script" panose="03080600040507000D00"/>
              </a:rPr>
              <a:t>sử dụng mạng neural tích chập (CNN)</a:t>
            </a:r>
            <a:endParaRPr lang="en-US" sz="5955">
              <a:solidFill>
                <a:schemeClr val="tx1"/>
              </a:solidFill>
              <a:latin typeface="Dancing Script" panose="03080600040507000D00"/>
            </a:endParaRPr>
          </a:p>
        </p:txBody>
      </p:sp>
      <p:sp>
        <p:nvSpPr>
          <p:cNvPr id="12" name="TextBox 12"/>
          <p:cNvSpPr txBox="1"/>
          <p:nvPr/>
        </p:nvSpPr>
        <p:spPr>
          <a:xfrm>
            <a:off x="837282" y="3917291"/>
            <a:ext cx="5035274" cy="523798"/>
          </a:xfrm>
          <a:prstGeom prst="rect">
            <a:avLst/>
          </a:prstGeom>
        </p:spPr>
        <p:txBody>
          <a:bodyPr lIns="0" tIns="0" rIns="0" bIns="0" rtlCol="0" anchor="t">
            <a:spAutoFit/>
          </a:bodyPr>
          <a:lstStyle/>
          <a:p>
            <a:pPr algn="ctr">
              <a:lnSpc>
                <a:spcPts val="4205"/>
              </a:lnSpc>
            </a:pPr>
            <a:r>
              <a:rPr lang="en-US" sz="3005">
                <a:solidFill>
                  <a:schemeClr val="tx1"/>
                </a:solidFill>
                <a:latin typeface="DejaVu Serif Bold Italics" panose="020608030503050B0204"/>
              </a:rPr>
              <a:t>Báo cáo tiểu luận:</a:t>
            </a:r>
            <a:endParaRPr lang="en-US" sz="3005">
              <a:solidFill>
                <a:schemeClr val="tx1"/>
              </a:solidFill>
              <a:latin typeface="DejaVu Serif Bold Italics" panose="020608030503050B0204"/>
            </a:endParaRPr>
          </a:p>
        </p:txBody>
      </p:sp>
      <p:sp>
        <p:nvSpPr>
          <p:cNvPr id="13" name="TextBox 13"/>
          <p:cNvSpPr txBox="1"/>
          <p:nvPr/>
        </p:nvSpPr>
        <p:spPr>
          <a:xfrm>
            <a:off x="9578340" y="7470775"/>
            <a:ext cx="6708775" cy="484505"/>
          </a:xfrm>
          <a:prstGeom prst="rect">
            <a:avLst/>
          </a:prstGeom>
        </p:spPr>
        <p:txBody>
          <a:bodyPr wrap="square" lIns="0" tIns="0" rIns="0" bIns="0" rtlCol="0" anchor="t">
            <a:spAutoFit/>
          </a:bodyPr>
          <a:lstStyle/>
          <a:p>
            <a:pPr algn="ctr">
              <a:lnSpc>
                <a:spcPts val="3780"/>
              </a:lnSpc>
            </a:pPr>
            <a:r>
              <a:rPr lang="en-US" sz="2700">
                <a:solidFill>
                  <a:schemeClr val="tx1"/>
                </a:solidFill>
                <a:latin typeface="Francois One" panose="02000503040000020004"/>
              </a:rPr>
              <a:t>Giáo viên hướng dẫn: TS. Trần Quang Quý</a:t>
            </a:r>
            <a:endParaRPr lang="en-US" sz="2700">
              <a:solidFill>
                <a:schemeClr val="tx1"/>
              </a:solidFill>
              <a:latin typeface="Francois One" panose="02000503040000020004"/>
            </a:endParaRPr>
          </a:p>
        </p:txBody>
      </p:sp>
      <p:pic>
        <p:nvPicPr>
          <p:cNvPr id="14" name="Picture 13" descr="logo-co-vien-chu-JPG-scaled"/>
          <p:cNvPicPr>
            <a:picLocks noChangeAspect="1"/>
          </p:cNvPicPr>
          <p:nvPr/>
        </p:nvPicPr>
        <p:blipFill>
          <a:blip r:embed="rId7"/>
          <a:stretch>
            <a:fillRect/>
          </a:stretch>
        </p:blipFill>
        <p:spPr>
          <a:xfrm>
            <a:off x="533400" y="114300"/>
            <a:ext cx="2908935" cy="2908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762243" y="263090"/>
            <a:ext cx="17296325" cy="9165044"/>
            <a:chOff x="0" y="0"/>
            <a:chExt cx="4573095" cy="2423210"/>
          </a:xfrm>
        </p:grpSpPr>
        <p:sp>
          <p:nvSpPr>
            <p:cNvPr id="3" name="Freeform 3"/>
            <p:cNvSpPr/>
            <p:nvPr/>
          </p:nvSpPr>
          <p:spPr>
            <a:xfrm>
              <a:off x="0" y="0"/>
              <a:ext cx="4573096" cy="2423210"/>
            </a:xfrm>
            <a:custGeom>
              <a:avLst/>
              <a:gdLst/>
              <a:ahLst/>
              <a:cxnLst/>
              <a:rect l="l" t="t" r="r" b="b"/>
              <a:pathLst>
                <a:path w="4573096" h="2423210">
                  <a:moveTo>
                    <a:pt x="16561" y="0"/>
                  </a:moveTo>
                  <a:lnTo>
                    <a:pt x="4556534" y="0"/>
                  </a:lnTo>
                  <a:cubicBezTo>
                    <a:pt x="4565681" y="0"/>
                    <a:pt x="4573096" y="7415"/>
                    <a:pt x="4573096" y="16561"/>
                  </a:cubicBezTo>
                  <a:lnTo>
                    <a:pt x="4573096" y="2406648"/>
                  </a:lnTo>
                  <a:cubicBezTo>
                    <a:pt x="4573096" y="2411041"/>
                    <a:pt x="4571351" y="2415253"/>
                    <a:pt x="4568245" y="2418359"/>
                  </a:cubicBezTo>
                  <a:cubicBezTo>
                    <a:pt x="4565139" y="2421465"/>
                    <a:pt x="4560927" y="2423210"/>
                    <a:pt x="4556534" y="2423210"/>
                  </a:cubicBezTo>
                  <a:lnTo>
                    <a:pt x="16561" y="2423210"/>
                  </a:lnTo>
                  <a:cubicBezTo>
                    <a:pt x="12169" y="2423210"/>
                    <a:pt x="7957" y="2421465"/>
                    <a:pt x="4851" y="2418359"/>
                  </a:cubicBezTo>
                  <a:cubicBezTo>
                    <a:pt x="1745" y="2415253"/>
                    <a:pt x="0" y="2411041"/>
                    <a:pt x="0" y="2406648"/>
                  </a:cubicBezTo>
                  <a:lnTo>
                    <a:pt x="0" y="16561"/>
                  </a:lnTo>
                  <a:cubicBezTo>
                    <a:pt x="0" y="12169"/>
                    <a:pt x="1745" y="7957"/>
                    <a:pt x="4851" y="4851"/>
                  </a:cubicBezTo>
                  <a:cubicBezTo>
                    <a:pt x="7957" y="1745"/>
                    <a:pt x="12169" y="0"/>
                    <a:pt x="16561" y="0"/>
                  </a:cubicBezTo>
                  <a:close/>
                </a:path>
              </a:pathLst>
            </a:custGeom>
            <a:solidFill>
              <a:srgbClr val="FFFFFF"/>
            </a:solidFill>
          </p:spPr>
        </p:sp>
        <p:sp>
          <p:nvSpPr>
            <p:cNvPr id="4" name="TextBox 4"/>
            <p:cNvSpPr txBox="1"/>
            <p:nvPr/>
          </p:nvSpPr>
          <p:spPr>
            <a:xfrm>
              <a:off x="0" y="-57150"/>
              <a:ext cx="4573095" cy="2480360"/>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2088017" y="635921"/>
            <a:ext cx="1108411" cy="1108411"/>
          </a:xfrm>
          <a:custGeom>
            <a:avLst/>
            <a:gdLst/>
            <a:ahLst/>
            <a:cxnLst/>
            <a:rect l="l" t="t" r="r" b="b"/>
            <a:pathLst>
              <a:path w="1108411" h="1108411">
                <a:moveTo>
                  <a:pt x="0" y="0"/>
                </a:moveTo>
                <a:lnTo>
                  <a:pt x="1108411" y="0"/>
                </a:lnTo>
                <a:lnTo>
                  <a:pt x="1108411" y="1108411"/>
                </a:lnTo>
                <a:lnTo>
                  <a:pt x="0" y="11084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245394" y="1744332"/>
            <a:ext cx="5797213" cy="275368"/>
          </a:xfrm>
          <a:custGeom>
            <a:avLst/>
            <a:gdLst/>
            <a:ahLst/>
            <a:cxnLst/>
            <a:rect l="l" t="t" r="r" b="b"/>
            <a:pathLst>
              <a:path w="5797213" h="275368">
                <a:moveTo>
                  <a:pt x="0" y="0"/>
                </a:moveTo>
                <a:lnTo>
                  <a:pt x="5797212" y="0"/>
                </a:lnTo>
                <a:lnTo>
                  <a:pt x="5797212" y="275368"/>
                </a:lnTo>
                <a:lnTo>
                  <a:pt x="0" y="275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9609272">
            <a:off x="5846050" y="370053"/>
            <a:ext cx="889508" cy="839914"/>
          </a:xfrm>
          <a:custGeom>
            <a:avLst/>
            <a:gdLst/>
            <a:ahLst/>
            <a:cxnLst/>
            <a:rect l="l" t="t" r="r" b="b"/>
            <a:pathLst>
              <a:path w="889508" h="839914">
                <a:moveTo>
                  <a:pt x="0" y="0"/>
                </a:moveTo>
                <a:lnTo>
                  <a:pt x="889509" y="0"/>
                </a:lnTo>
                <a:lnTo>
                  <a:pt x="889509" y="839913"/>
                </a:lnTo>
                <a:lnTo>
                  <a:pt x="0" y="839913"/>
                </a:lnTo>
                <a:lnTo>
                  <a:pt x="0" y="0"/>
                </a:lnTo>
                <a:close/>
              </a:path>
            </a:pathLst>
          </a:custGeom>
          <a:blipFill>
            <a:blip r:embed="rId5">
              <a:extLst>
                <a:ext uri="{96DAC541-7B7A-43D3-8B79-37D633B846F1}">
                  <asvg:svgBlip xmlns:asvg="http://schemas.microsoft.com/office/drawing/2016/SVG/main" r:embed="rId6"/>
                </a:ext>
              </a:extLst>
            </a:blip>
            <a:stretch>
              <a:fillRect l="-47490" t="-49951"/>
            </a:stretch>
          </a:blipFill>
        </p:spPr>
      </p:sp>
      <p:sp>
        <p:nvSpPr>
          <p:cNvPr id="8" name="Freeform 8"/>
          <p:cNvSpPr/>
          <p:nvPr/>
        </p:nvSpPr>
        <p:spPr>
          <a:xfrm flipH="1">
            <a:off x="0" y="8569269"/>
            <a:ext cx="1524486" cy="1717731"/>
          </a:xfrm>
          <a:custGeom>
            <a:avLst/>
            <a:gdLst/>
            <a:ahLst/>
            <a:cxnLst/>
            <a:rect l="l" t="t" r="r" b="b"/>
            <a:pathLst>
              <a:path w="1524486" h="1717731">
                <a:moveTo>
                  <a:pt x="1524486" y="0"/>
                </a:moveTo>
                <a:lnTo>
                  <a:pt x="0" y="0"/>
                </a:lnTo>
                <a:lnTo>
                  <a:pt x="0" y="1717731"/>
                </a:lnTo>
                <a:lnTo>
                  <a:pt x="1524486" y="1717731"/>
                </a:lnTo>
                <a:lnTo>
                  <a:pt x="152448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6866559" y="-95273"/>
            <a:ext cx="1484109" cy="1672236"/>
          </a:xfrm>
          <a:custGeom>
            <a:avLst/>
            <a:gdLst/>
            <a:ahLst/>
            <a:cxnLst/>
            <a:rect l="l" t="t" r="r" b="b"/>
            <a:pathLst>
              <a:path w="1484109" h="1672236">
                <a:moveTo>
                  <a:pt x="0" y="0"/>
                </a:moveTo>
                <a:lnTo>
                  <a:pt x="1484110" y="0"/>
                </a:lnTo>
                <a:lnTo>
                  <a:pt x="1484110" y="1672235"/>
                </a:lnTo>
                <a:lnTo>
                  <a:pt x="0" y="16722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47116" y="2189534"/>
            <a:ext cx="5330242" cy="7238600"/>
          </a:xfrm>
          <a:custGeom>
            <a:avLst/>
            <a:gdLst/>
            <a:ahLst/>
            <a:cxnLst/>
            <a:rect l="l" t="t" r="r" b="b"/>
            <a:pathLst>
              <a:path w="5330242" h="7238600">
                <a:moveTo>
                  <a:pt x="0" y="0"/>
                </a:moveTo>
                <a:lnTo>
                  <a:pt x="5330242" y="0"/>
                </a:lnTo>
                <a:lnTo>
                  <a:pt x="5330242" y="7238601"/>
                </a:lnTo>
                <a:lnTo>
                  <a:pt x="0" y="72386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7675279" y="2658955"/>
            <a:ext cx="9385371" cy="5559740"/>
          </a:xfrm>
          <a:custGeom>
            <a:avLst/>
            <a:gdLst/>
            <a:ahLst/>
            <a:cxnLst/>
            <a:rect l="l" t="t" r="r" b="b"/>
            <a:pathLst>
              <a:path w="9385371" h="5559740">
                <a:moveTo>
                  <a:pt x="0" y="0"/>
                </a:moveTo>
                <a:lnTo>
                  <a:pt x="9385371" y="0"/>
                </a:lnTo>
                <a:lnTo>
                  <a:pt x="9385371" y="5559740"/>
                </a:lnTo>
                <a:lnTo>
                  <a:pt x="0" y="5559740"/>
                </a:lnTo>
                <a:lnTo>
                  <a:pt x="0" y="0"/>
                </a:lnTo>
                <a:close/>
              </a:path>
            </a:pathLst>
          </a:custGeom>
          <a:blipFill>
            <a:blip r:embed="rId11"/>
            <a:stretch>
              <a:fillRect/>
            </a:stretch>
          </a:blipFill>
        </p:spPr>
      </p:sp>
      <p:sp>
        <p:nvSpPr>
          <p:cNvPr id="12" name="TextBox 12"/>
          <p:cNvSpPr txBox="1"/>
          <p:nvPr/>
        </p:nvSpPr>
        <p:spPr>
          <a:xfrm>
            <a:off x="6290804" y="868334"/>
            <a:ext cx="5797213" cy="830582"/>
          </a:xfrm>
          <a:prstGeom prst="rect">
            <a:avLst/>
          </a:prstGeom>
        </p:spPr>
        <p:txBody>
          <a:bodyPr lIns="0" tIns="0" rIns="0" bIns="0" rtlCol="0" anchor="t">
            <a:spAutoFit/>
          </a:bodyPr>
          <a:lstStyle/>
          <a:p>
            <a:pPr algn="ctr">
              <a:lnSpc>
                <a:spcPts val="6720"/>
              </a:lnSpc>
              <a:spcBef>
                <a:spcPct val="0"/>
              </a:spcBef>
            </a:pPr>
            <a:r>
              <a:rPr lang="en-US" sz="4800">
                <a:solidFill>
                  <a:srgbClr val="E79C97"/>
                </a:solidFill>
                <a:latin typeface="Sedgwick Ave" panose="00000500000000000000"/>
              </a:rPr>
              <a:t>Huấn luyện mô hình</a:t>
            </a:r>
            <a:endParaRPr lang="en-US" sz="4800">
              <a:solidFill>
                <a:srgbClr val="E79C97"/>
              </a:solidFill>
              <a:latin typeface="Sedgwick Ave" panose="00000500000000000000"/>
            </a:endParaRPr>
          </a:p>
        </p:txBody>
      </p:sp>
      <p:sp>
        <p:nvSpPr>
          <p:cNvPr id="13" name="TextBox 13"/>
          <p:cNvSpPr txBox="1"/>
          <p:nvPr/>
        </p:nvSpPr>
        <p:spPr>
          <a:xfrm>
            <a:off x="2785641" y="2145665"/>
            <a:ext cx="4066073" cy="8141335"/>
          </a:xfrm>
          <a:prstGeom prst="rect">
            <a:avLst/>
          </a:prstGeom>
        </p:spPr>
        <p:txBody>
          <a:bodyPr lIns="0" tIns="0" rIns="0" bIns="0" rtlCol="0" anchor="t">
            <a:spAutoFit/>
          </a:bodyPr>
          <a:lstStyle/>
          <a:p>
            <a:pPr marL="669290" lvl="1" indent="-334645">
              <a:lnSpc>
                <a:spcPts val="4340"/>
              </a:lnSpc>
              <a:buFont typeface="Arial" panose="020B0604020202020204"/>
              <a:buChar char="•"/>
            </a:pPr>
            <a:r>
              <a:rPr lang="en-US" sz="3100">
                <a:solidFill>
                  <a:srgbClr val="000000"/>
                </a:solidFill>
                <a:latin typeface="Calibri (MS) Bold" panose="020F0702030404030204"/>
              </a:rPr>
              <a:t>Mô hình CNN được thiết kế gồm</a:t>
            </a:r>
            <a:endParaRPr lang="en-US" sz="3100">
              <a:solidFill>
                <a:srgbClr val="000000"/>
              </a:solidFill>
              <a:latin typeface="Calibri (MS) Bold" panose="020F0702030404030204"/>
            </a:endParaRPr>
          </a:p>
          <a:p>
            <a:pPr>
              <a:lnSpc>
                <a:spcPts val="4340"/>
              </a:lnSpc>
            </a:pPr>
            <a:r>
              <a:rPr lang="en-US" sz="3100">
                <a:solidFill>
                  <a:srgbClr val="000000"/>
                </a:solidFill>
                <a:latin typeface="Calibri (MS)" panose="020F0502020204030204"/>
              </a:rPr>
              <a:t>hai phần chức năng:</a:t>
            </a:r>
            <a:endParaRPr lang="en-US" sz="3100">
              <a:solidFill>
                <a:srgbClr val="000000"/>
              </a:solidFill>
              <a:latin typeface="Calibri (MS)" panose="020F0502020204030204"/>
            </a:endParaRPr>
          </a:p>
          <a:p>
            <a:pPr>
              <a:lnSpc>
                <a:spcPts val="4340"/>
              </a:lnSpc>
            </a:pPr>
            <a:r>
              <a:rPr lang="en-US" sz="3100">
                <a:solidFill>
                  <a:srgbClr val="000000"/>
                </a:solidFill>
                <a:latin typeface="Calibri (MS)" panose="020F0502020204030204"/>
              </a:rPr>
              <a:t>+ Trích chọn đặc trưng</a:t>
            </a:r>
            <a:endParaRPr lang="en-US" sz="3100">
              <a:solidFill>
                <a:srgbClr val="000000"/>
              </a:solidFill>
              <a:latin typeface="Calibri (MS)" panose="020F0502020204030204"/>
            </a:endParaRPr>
          </a:p>
          <a:p>
            <a:pPr>
              <a:lnSpc>
                <a:spcPts val="4340"/>
              </a:lnSpc>
            </a:pPr>
            <a:r>
              <a:rPr lang="en-US" sz="3100">
                <a:solidFill>
                  <a:srgbClr val="000000"/>
                </a:solidFill>
                <a:latin typeface="Calibri (MS)" panose="020F0502020204030204"/>
              </a:rPr>
              <a:t>+ Phân lớp đối tượng</a:t>
            </a:r>
            <a:endParaRPr lang="en-US" sz="3100">
              <a:solidFill>
                <a:srgbClr val="000000"/>
              </a:solidFill>
              <a:latin typeface="Calibri (MS)" panose="020F0502020204030204"/>
            </a:endParaRPr>
          </a:p>
          <a:p>
            <a:pPr marL="669290" lvl="1" indent="-334645">
              <a:lnSpc>
                <a:spcPts val="4340"/>
              </a:lnSpc>
              <a:buFont typeface="Arial" panose="020B0604020202020204"/>
              <a:buChar char="•"/>
            </a:pPr>
            <a:r>
              <a:rPr lang="en-US" sz="3100">
                <a:solidFill>
                  <a:srgbClr val="000000"/>
                </a:solidFill>
                <a:latin typeface="Calibri (MS) Bold" panose="020F0702030404030204"/>
              </a:rPr>
              <a:t>Mô hình được huấn luyện dựa trên CNN</a:t>
            </a:r>
            <a:endParaRPr lang="en-US" sz="3100">
              <a:solidFill>
                <a:srgbClr val="000000"/>
              </a:solidFill>
              <a:latin typeface="Calibri (MS) Bold" panose="020F0702030404030204"/>
            </a:endParaRPr>
          </a:p>
          <a:p>
            <a:pPr>
              <a:lnSpc>
                <a:spcPts val="4340"/>
              </a:lnSpc>
            </a:pPr>
            <a:r>
              <a:rPr lang="en-US" sz="3100">
                <a:solidFill>
                  <a:srgbClr val="000000"/>
                </a:solidFill>
                <a:latin typeface="Calibri (MS)" panose="020F0502020204030204"/>
              </a:rPr>
              <a:t>+ 3 lớp tích chập (CONV)</a:t>
            </a:r>
            <a:endParaRPr lang="en-US" sz="3100">
              <a:solidFill>
                <a:srgbClr val="000000"/>
              </a:solidFill>
              <a:latin typeface="Calibri (MS)" panose="020F0502020204030204"/>
            </a:endParaRPr>
          </a:p>
          <a:p>
            <a:pPr>
              <a:lnSpc>
                <a:spcPts val="4340"/>
              </a:lnSpc>
            </a:pPr>
            <a:r>
              <a:rPr lang="en-US" sz="3100">
                <a:solidFill>
                  <a:srgbClr val="000000"/>
                </a:solidFill>
                <a:latin typeface="Calibri (MS)" panose="020F0502020204030204"/>
              </a:rPr>
              <a:t>+ 2 lớp neural Max Pooling </a:t>
            </a:r>
            <a:endParaRPr lang="en-US" sz="3100">
              <a:solidFill>
                <a:srgbClr val="000000"/>
              </a:solidFill>
              <a:latin typeface="Calibri (MS)" panose="020F0502020204030204"/>
            </a:endParaRPr>
          </a:p>
          <a:p>
            <a:pPr>
              <a:lnSpc>
                <a:spcPts val="4340"/>
              </a:lnSpc>
            </a:pPr>
            <a:r>
              <a:rPr lang="en-US" sz="3100">
                <a:solidFill>
                  <a:srgbClr val="000000"/>
                </a:solidFill>
                <a:latin typeface="Calibri (MS)" panose="020F0502020204030204"/>
              </a:rPr>
              <a:t>+ 2 lớp neural kết nối đầy đủ để phân loại (gọi là lớp Dense). </a:t>
            </a:r>
            <a:endParaRPr lang="en-US" sz="3100">
              <a:solidFill>
                <a:srgbClr val="000000"/>
              </a:solidFill>
              <a:latin typeface="Calibri (MS)" panose="020F0502020204030204"/>
            </a:endParaRPr>
          </a:p>
          <a:p>
            <a:pPr>
              <a:lnSpc>
                <a:spcPts val="3920"/>
              </a:lnSpc>
            </a:pPr>
          </a:p>
          <a:p>
            <a:pPr>
              <a:lnSpc>
                <a:spcPts val="4340"/>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495838" y="560978"/>
            <a:ext cx="17296325" cy="9165044"/>
            <a:chOff x="0" y="0"/>
            <a:chExt cx="4573095" cy="2423210"/>
          </a:xfrm>
        </p:grpSpPr>
        <p:sp>
          <p:nvSpPr>
            <p:cNvPr id="3" name="Freeform 3"/>
            <p:cNvSpPr/>
            <p:nvPr/>
          </p:nvSpPr>
          <p:spPr>
            <a:xfrm>
              <a:off x="0" y="0"/>
              <a:ext cx="4573096" cy="2423210"/>
            </a:xfrm>
            <a:custGeom>
              <a:avLst/>
              <a:gdLst/>
              <a:ahLst/>
              <a:cxnLst/>
              <a:rect l="l" t="t" r="r" b="b"/>
              <a:pathLst>
                <a:path w="4573096" h="2423210">
                  <a:moveTo>
                    <a:pt x="16561" y="0"/>
                  </a:moveTo>
                  <a:lnTo>
                    <a:pt x="4556534" y="0"/>
                  </a:lnTo>
                  <a:cubicBezTo>
                    <a:pt x="4565681" y="0"/>
                    <a:pt x="4573096" y="7415"/>
                    <a:pt x="4573096" y="16561"/>
                  </a:cubicBezTo>
                  <a:lnTo>
                    <a:pt x="4573096" y="2406648"/>
                  </a:lnTo>
                  <a:cubicBezTo>
                    <a:pt x="4573096" y="2411041"/>
                    <a:pt x="4571351" y="2415253"/>
                    <a:pt x="4568245" y="2418359"/>
                  </a:cubicBezTo>
                  <a:cubicBezTo>
                    <a:pt x="4565139" y="2421465"/>
                    <a:pt x="4560927" y="2423210"/>
                    <a:pt x="4556534" y="2423210"/>
                  </a:cubicBezTo>
                  <a:lnTo>
                    <a:pt x="16561" y="2423210"/>
                  </a:lnTo>
                  <a:cubicBezTo>
                    <a:pt x="12169" y="2423210"/>
                    <a:pt x="7957" y="2421465"/>
                    <a:pt x="4851" y="2418359"/>
                  </a:cubicBezTo>
                  <a:cubicBezTo>
                    <a:pt x="1745" y="2415253"/>
                    <a:pt x="0" y="2411041"/>
                    <a:pt x="0" y="2406648"/>
                  </a:cubicBezTo>
                  <a:lnTo>
                    <a:pt x="0" y="16561"/>
                  </a:lnTo>
                  <a:cubicBezTo>
                    <a:pt x="0" y="12169"/>
                    <a:pt x="1745" y="7957"/>
                    <a:pt x="4851" y="4851"/>
                  </a:cubicBezTo>
                  <a:cubicBezTo>
                    <a:pt x="7957" y="1745"/>
                    <a:pt x="12169" y="0"/>
                    <a:pt x="16561" y="0"/>
                  </a:cubicBezTo>
                  <a:close/>
                </a:path>
              </a:pathLst>
            </a:custGeom>
            <a:solidFill>
              <a:srgbClr val="FFFFFF"/>
            </a:solidFill>
          </p:spPr>
        </p:sp>
        <p:sp>
          <p:nvSpPr>
            <p:cNvPr id="4" name="TextBox 4"/>
            <p:cNvSpPr txBox="1"/>
            <p:nvPr/>
          </p:nvSpPr>
          <p:spPr>
            <a:xfrm>
              <a:off x="0" y="-57150"/>
              <a:ext cx="4573095" cy="2480360"/>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1889994" y="474495"/>
            <a:ext cx="1108411" cy="1108411"/>
          </a:xfrm>
          <a:custGeom>
            <a:avLst/>
            <a:gdLst/>
            <a:ahLst/>
            <a:cxnLst/>
            <a:rect l="l" t="t" r="r" b="b"/>
            <a:pathLst>
              <a:path w="1108411" h="1108411">
                <a:moveTo>
                  <a:pt x="0" y="0"/>
                </a:moveTo>
                <a:lnTo>
                  <a:pt x="1108411" y="0"/>
                </a:lnTo>
                <a:lnTo>
                  <a:pt x="1108411" y="1108410"/>
                </a:lnTo>
                <a:lnTo>
                  <a:pt x="0" y="11084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245394" y="1672236"/>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9609272">
            <a:off x="6002110" y="336292"/>
            <a:ext cx="1058679" cy="999652"/>
          </a:xfrm>
          <a:custGeom>
            <a:avLst/>
            <a:gdLst/>
            <a:ahLst/>
            <a:cxnLst/>
            <a:rect l="l" t="t" r="r" b="b"/>
            <a:pathLst>
              <a:path w="1058679" h="999652">
                <a:moveTo>
                  <a:pt x="0" y="0"/>
                </a:moveTo>
                <a:lnTo>
                  <a:pt x="1058679" y="0"/>
                </a:lnTo>
                <a:lnTo>
                  <a:pt x="1058679" y="999652"/>
                </a:lnTo>
                <a:lnTo>
                  <a:pt x="0" y="999652"/>
                </a:lnTo>
                <a:lnTo>
                  <a:pt x="0" y="0"/>
                </a:lnTo>
                <a:close/>
              </a:path>
            </a:pathLst>
          </a:custGeom>
          <a:blipFill>
            <a:blip r:embed="rId5">
              <a:extLst>
                <a:ext uri="{96DAC541-7B7A-43D3-8B79-37D633B846F1}">
                  <asvg:svgBlip xmlns:asvg="http://schemas.microsoft.com/office/drawing/2016/SVG/main" r:embed="rId6"/>
                </a:ext>
              </a:extLst>
            </a:blip>
            <a:stretch>
              <a:fillRect l="-47490" t="-49951"/>
            </a:stretch>
          </a:blipFill>
        </p:spPr>
      </p:sp>
      <p:sp>
        <p:nvSpPr>
          <p:cNvPr id="8" name="Freeform 8"/>
          <p:cNvSpPr/>
          <p:nvPr/>
        </p:nvSpPr>
        <p:spPr>
          <a:xfrm>
            <a:off x="16803891" y="0"/>
            <a:ext cx="1484109" cy="1672236"/>
          </a:xfrm>
          <a:custGeom>
            <a:avLst/>
            <a:gdLst/>
            <a:ahLst/>
            <a:cxnLst/>
            <a:rect l="l" t="t" r="r" b="b"/>
            <a:pathLst>
              <a:path w="1484109" h="1672236">
                <a:moveTo>
                  <a:pt x="0" y="0"/>
                </a:moveTo>
                <a:lnTo>
                  <a:pt x="1484109" y="0"/>
                </a:lnTo>
                <a:lnTo>
                  <a:pt x="1484109" y="1672236"/>
                </a:lnTo>
                <a:lnTo>
                  <a:pt x="0" y="1672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0" y="8614764"/>
            <a:ext cx="1484109" cy="1672236"/>
          </a:xfrm>
          <a:custGeom>
            <a:avLst/>
            <a:gdLst/>
            <a:ahLst/>
            <a:cxnLst/>
            <a:rect l="l" t="t" r="r" b="b"/>
            <a:pathLst>
              <a:path w="1484109" h="1672236">
                <a:moveTo>
                  <a:pt x="0" y="0"/>
                </a:moveTo>
                <a:lnTo>
                  <a:pt x="1484109" y="0"/>
                </a:lnTo>
                <a:lnTo>
                  <a:pt x="1484109" y="1672236"/>
                </a:lnTo>
                <a:lnTo>
                  <a:pt x="0" y="1672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742055" y="2087560"/>
            <a:ext cx="16803891" cy="7546475"/>
          </a:xfrm>
          <a:custGeom>
            <a:avLst/>
            <a:gdLst/>
            <a:ahLst/>
            <a:cxnLst/>
            <a:rect l="l" t="t" r="r" b="b"/>
            <a:pathLst>
              <a:path w="16803891" h="7546475">
                <a:moveTo>
                  <a:pt x="0" y="0"/>
                </a:moveTo>
                <a:lnTo>
                  <a:pt x="16803890" y="0"/>
                </a:lnTo>
                <a:lnTo>
                  <a:pt x="16803890" y="7546474"/>
                </a:lnTo>
                <a:lnTo>
                  <a:pt x="0" y="75464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586664" y="3570223"/>
            <a:ext cx="3317460" cy="1757857"/>
          </a:xfrm>
          <a:custGeom>
            <a:avLst/>
            <a:gdLst/>
            <a:ahLst/>
            <a:cxnLst/>
            <a:rect l="l" t="t" r="r" b="b"/>
            <a:pathLst>
              <a:path w="3317460" h="1757857">
                <a:moveTo>
                  <a:pt x="0" y="0"/>
                </a:moveTo>
                <a:lnTo>
                  <a:pt x="3317460" y="0"/>
                </a:lnTo>
                <a:lnTo>
                  <a:pt x="3317460" y="1757858"/>
                </a:lnTo>
                <a:lnTo>
                  <a:pt x="0" y="1757858"/>
                </a:lnTo>
                <a:lnTo>
                  <a:pt x="0" y="0"/>
                </a:lnTo>
                <a:close/>
              </a:path>
            </a:pathLst>
          </a:custGeom>
          <a:blipFill>
            <a:blip r:embed="rId11"/>
            <a:stretch>
              <a:fillRect/>
            </a:stretch>
          </a:blipFill>
        </p:spPr>
      </p:sp>
      <p:sp>
        <p:nvSpPr>
          <p:cNvPr id="12" name="Freeform 12"/>
          <p:cNvSpPr/>
          <p:nvPr/>
        </p:nvSpPr>
        <p:spPr>
          <a:xfrm>
            <a:off x="9914258" y="3762153"/>
            <a:ext cx="1975736" cy="1373998"/>
          </a:xfrm>
          <a:custGeom>
            <a:avLst/>
            <a:gdLst/>
            <a:ahLst/>
            <a:cxnLst/>
            <a:rect l="l" t="t" r="r" b="b"/>
            <a:pathLst>
              <a:path w="1975736" h="1373998">
                <a:moveTo>
                  <a:pt x="0" y="0"/>
                </a:moveTo>
                <a:lnTo>
                  <a:pt x="1975736" y="0"/>
                </a:lnTo>
                <a:lnTo>
                  <a:pt x="1975736" y="1373998"/>
                </a:lnTo>
                <a:lnTo>
                  <a:pt x="0" y="1373998"/>
                </a:lnTo>
                <a:lnTo>
                  <a:pt x="0" y="0"/>
                </a:lnTo>
                <a:close/>
              </a:path>
            </a:pathLst>
          </a:custGeom>
          <a:blipFill>
            <a:blip r:embed="rId12"/>
            <a:stretch>
              <a:fillRect l="-60507" t="-24065" r="-9011" b="-22995"/>
            </a:stretch>
          </a:blipFill>
        </p:spPr>
      </p:sp>
      <p:pic>
        <p:nvPicPr>
          <p:cNvPr id="13" name="Picture 13"/>
          <p:cNvPicPr>
            <a:picLocks noChangeAspect="1"/>
          </p:cNvPicPr>
          <p:nvPr/>
        </p:nvPicPr>
        <p:blipFill>
          <a:blip r:embed="rId13"/>
          <a:srcRect/>
          <a:stretch>
            <a:fillRect/>
          </a:stretch>
        </p:blipFill>
        <p:spPr>
          <a:xfrm>
            <a:off x="8253863" y="4212964"/>
            <a:ext cx="1310656" cy="589795"/>
          </a:xfrm>
          <a:prstGeom prst="rect">
            <a:avLst/>
          </a:prstGeom>
        </p:spPr>
      </p:pic>
      <p:sp>
        <p:nvSpPr>
          <p:cNvPr id="14" name="Freeform 14"/>
          <p:cNvSpPr/>
          <p:nvPr/>
        </p:nvSpPr>
        <p:spPr>
          <a:xfrm>
            <a:off x="5903221" y="6168362"/>
            <a:ext cx="6481557" cy="3089938"/>
          </a:xfrm>
          <a:custGeom>
            <a:avLst/>
            <a:gdLst/>
            <a:ahLst/>
            <a:cxnLst/>
            <a:rect l="l" t="t" r="r" b="b"/>
            <a:pathLst>
              <a:path w="6481557" h="3089938">
                <a:moveTo>
                  <a:pt x="0" y="0"/>
                </a:moveTo>
                <a:lnTo>
                  <a:pt x="6481558" y="0"/>
                </a:lnTo>
                <a:lnTo>
                  <a:pt x="6481558" y="3089938"/>
                </a:lnTo>
                <a:lnTo>
                  <a:pt x="0" y="3089938"/>
                </a:lnTo>
                <a:lnTo>
                  <a:pt x="0" y="0"/>
                </a:lnTo>
                <a:close/>
              </a:path>
            </a:pathLst>
          </a:custGeom>
          <a:blipFill>
            <a:blip r:embed="rId14"/>
            <a:stretch>
              <a:fillRect/>
            </a:stretch>
          </a:blipFill>
        </p:spPr>
      </p:sp>
      <p:sp>
        <p:nvSpPr>
          <p:cNvPr id="15" name="TextBox 15"/>
          <p:cNvSpPr txBox="1"/>
          <p:nvPr/>
        </p:nvSpPr>
        <p:spPr>
          <a:xfrm>
            <a:off x="6290804" y="868334"/>
            <a:ext cx="5797213" cy="830582"/>
          </a:xfrm>
          <a:prstGeom prst="rect">
            <a:avLst/>
          </a:prstGeom>
        </p:spPr>
        <p:txBody>
          <a:bodyPr lIns="0" tIns="0" rIns="0" bIns="0" rtlCol="0" anchor="t">
            <a:spAutoFit/>
          </a:bodyPr>
          <a:lstStyle/>
          <a:p>
            <a:pPr algn="ctr">
              <a:lnSpc>
                <a:spcPts val="6720"/>
              </a:lnSpc>
              <a:spcBef>
                <a:spcPct val="0"/>
              </a:spcBef>
            </a:pPr>
            <a:r>
              <a:rPr lang="en-US" sz="4800">
                <a:solidFill>
                  <a:srgbClr val="E79C97"/>
                </a:solidFill>
                <a:latin typeface="Sedgwick Ave" panose="00000500000000000000"/>
              </a:rPr>
              <a:t>Huấn luyện mô hình</a:t>
            </a:r>
            <a:endParaRPr lang="en-US" sz="4800">
              <a:solidFill>
                <a:srgbClr val="E79C97"/>
              </a:solidFill>
              <a:latin typeface="Sedgwick Ave" panose="00000500000000000000"/>
            </a:endParaRPr>
          </a:p>
        </p:txBody>
      </p:sp>
      <p:sp>
        <p:nvSpPr>
          <p:cNvPr id="16" name="TextBox 16"/>
          <p:cNvSpPr txBox="1"/>
          <p:nvPr/>
        </p:nvSpPr>
        <p:spPr>
          <a:xfrm>
            <a:off x="1806494" y="2635511"/>
            <a:ext cx="14938377" cy="3930128"/>
          </a:xfrm>
          <a:prstGeom prst="rect">
            <a:avLst/>
          </a:prstGeom>
        </p:spPr>
        <p:txBody>
          <a:bodyPr lIns="0" tIns="0" rIns="0" bIns="0" rtlCol="0" anchor="t">
            <a:spAutoFit/>
          </a:bodyPr>
          <a:lstStyle/>
          <a:p>
            <a:pPr algn="just">
              <a:lnSpc>
                <a:spcPts val="3880"/>
              </a:lnSpc>
            </a:pPr>
            <a:r>
              <a:rPr lang="en-US" sz="2770">
                <a:solidFill>
                  <a:srgbClr val="514543"/>
                </a:solidFill>
                <a:latin typeface="Calibri (MS)" panose="020F0502020204030204"/>
              </a:rPr>
              <a:t>Dữ liệu đầu vào được lấy từ folder dataset và được resize về 100x100x1</a:t>
            </a:r>
            <a:endParaRPr lang="en-US" sz="2770">
              <a:solidFill>
                <a:srgbClr val="514543"/>
              </a:solidFill>
              <a:latin typeface="Calibri (MS)" panose="020F0502020204030204"/>
            </a:endParaRPr>
          </a:p>
          <a:p>
            <a:pPr algn="just">
              <a:lnSpc>
                <a:spcPts val="3880"/>
              </a:lnSpc>
            </a:pPr>
          </a:p>
          <a:p>
            <a:pPr algn="just">
              <a:lnSpc>
                <a:spcPts val="3880"/>
              </a:lnSpc>
            </a:pPr>
          </a:p>
          <a:p>
            <a:pPr algn="just">
              <a:lnSpc>
                <a:spcPts val="3880"/>
              </a:lnSpc>
            </a:pPr>
          </a:p>
          <a:p>
            <a:pPr algn="just">
              <a:lnSpc>
                <a:spcPts val="3880"/>
              </a:lnSpc>
            </a:pPr>
          </a:p>
          <a:p>
            <a:pPr algn="just">
              <a:lnSpc>
                <a:spcPts val="3880"/>
              </a:lnSpc>
            </a:pPr>
          </a:p>
          <a:p>
            <a:pPr algn="just">
              <a:lnSpc>
                <a:spcPts val="3880"/>
              </a:lnSpc>
            </a:pPr>
            <a:r>
              <a:rPr lang="en-US" sz="2770">
                <a:solidFill>
                  <a:srgbClr val="514543"/>
                </a:solidFill>
                <a:latin typeface="Calibri (MS)" panose="020F0502020204030204"/>
              </a:rPr>
              <a:t>Sau đó tạo gán nhãn cho từng ảnh, sau khi hoàn tất huấn luyện lưu module vào file ‘khuonmat.h5’</a:t>
            </a:r>
            <a:endParaRPr lang="en-US" sz="2770">
              <a:solidFill>
                <a:srgbClr val="514543"/>
              </a:solidFill>
              <a:latin typeface="Calibri (MS)" panose="020F0502020204030204"/>
            </a:endParaRPr>
          </a:p>
          <a:p>
            <a:pPr algn="just">
              <a:lnSpc>
                <a:spcPts val="388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745861" y="788481"/>
            <a:ext cx="16820476" cy="8685731"/>
            <a:chOff x="0" y="0"/>
            <a:chExt cx="4447282" cy="2296481"/>
          </a:xfrm>
        </p:grpSpPr>
        <p:sp>
          <p:nvSpPr>
            <p:cNvPr id="3" name="Freeform 3"/>
            <p:cNvSpPr/>
            <p:nvPr/>
          </p:nvSpPr>
          <p:spPr>
            <a:xfrm>
              <a:off x="0" y="0"/>
              <a:ext cx="4447282" cy="2296481"/>
            </a:xfrm>
            <a:custGeom>
              <a:avLst/>
              <a:gdLst/>
              <a:ahLst/>
              <a:cxnLst/>
              <a:rect l="l" t="t" r="r" b="b"/>
              <a:pathLst>
                <a:path w="4447282" h="2296481">
                  <a:moveTo>
                    <a:pt x="17030" y="0"/>
                  </a:moveTo>
                  <a:lnTo>
                    <a:pt x="4430252" y="0"/>
                  </a:lnTo>
                  <a:cubicBezTo>
                    <a:pt x="4434769" y="0"/>
                    <a:pt x="4439101" y="1794"/>
                    <a:pt x="4442294" y="4988"/>
                  </a:cubicBezTo>
                  <a:cubicBezTo>
                    <a:pt x="4445488" y="8182"/>
                    <a:pt x="4447282" y="12513"/>
                    <a:pt x="4447282" y="17030"/>
                  </a:cubicBezTo>
                  <a:lnTo>
                    <a:pt x="4447282" y="2279451"/>
                  </a:lnTo>
                  <a:cubicBezTo>
                    <a:pt x="4447282" y="2283967"/>
                    <a:pt x="4445488" y="2288299"/>
                    <a:pt x="4442294" y="2291493"/>
                  </a:cubicBezTo>
                  <a:cubicBezTo>
                    <a:pt x="4439101" y="2294686"/>
                    <a:pt x="4434769" y="2296481"/>
                    <a:pt x="4430252" y="2296481"/>
                  </a:cubicBezTo>
                  <a:lnTo>
                    <a:pt x="17030" y="2296481"/>
                  </a:lnTo>
                  <a:cubicBezTo>
                    <a:pt x="12513" y="2296481"/>
                    <a:pt x="8182" y="2294686"/>
                    <a:pt x="4988" y="2291493"/>
                  </a:cubicBezTo>
                  <a:cubicBezTo>
                    <a:pt x="1794" y="2288299"/>
                    <a:pt x="0" y="2283967"/>
                    <a:pt x="0" y="2279451"/>
                  </a:cubicBezTo>
                  <a:lnTo>
                    <a:pt x="0" y="17030"/>
                  </a:lnTo>
                  <a:cubicBezTo>
                    <a:pt x="0" y="12513"/>
                    <a:pt x="1794" y="8182"/>
                    <a:pt x="4988" y="4988"/>
                  </a:cubicBezTo>
                  <a:cubicBezTo>
                    <a:pt x="8182" y="1794"/>
                    <a:pt x="12513" y="0"/>
                    <a:pt x="17030" y="0"/>
                  </a:cubicBezTo>
                  <a:close/>
                </a:path>
              </a:pathLst>
            </a:custGeom>
            <a:solidFill>
              <a:srgbClr val="FFFFFF"/>
            </a:solidFill>
          </p:spPr>
        </p:sp>
        <p:sp>
          <p:nvSpPr>
            <p:cNvPr id="4" name="TextBox 4"/>
            <p:cNvSpPr txBox="1"/>
            <p:nvPr/>
          </p:nvSpPr>
          <p:spPr>
            <a:xfrm>
              <a:off x="0" y="-57150"/>
              <a:ext cx="4447282" cy="2353631"/>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782004" y="-95273"/>
            <a:ext cx="1568664" cy="1767509"/>
          </a:xfrm>
          <a:custGeom>
            <a:avLst/>
            <a:gdLst/>
            <a:ahLst/>
            <a:cxnLst/>
            <a:rect l="l" t="t" r="r" b="b"/>
            <a:pathLst>
              <a:path w="1568664" h="1767509">
                <a:moveTo>
                  <a:pt x="0" y="0"/>
                </a:moveTo>
                <a:lnTo>
                  <a:pt x="1568665" y="0"/>
                </a:lnTo>
                <a:lnTo>
                  <a:pt x="1568665" y="1767509"/>
                </a:lnTo>
                <a:lnTo>
                  <a:pt x="0" y="17675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458075"/>
            <a:ext cx="1623171" cy="1828925"/>
          </a:xfrm>
          <a:custGeom>
            <a:avLst/>
            <a:gdLst/>
            <a:ahLst/>
            <a:cxnLst/>
            <a:rect l="l" t="t" r="r" b="b"/>
            <a:pathLst>
              <a:path w="1623171" h="1828925">
                <a:moveTo>
                  <a:pt x="1623171" y="0"/>
                </a:moveTo>
                <a:lnTo>
                  <a:pt x="0" y="0"/>
                </a:lnTo>
                <a:lnTo>
                  <a:pt x="0" y="1828925"/>
                </a:lnTo>
                <a:lnTo>
                  <a:pt x="1623171" y="1828925"/>
                </a:lnTo>
                <a:lnTo>
                  <a:pt x="1623171"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10491769">
            <a:off x="5796018" y="606080"/>
            <a:ext cx="989572" cy="934399"/>
          </a:xfrm>
          <a:custGeom>
            <a:avLst/>
            <a:gdLst/>
            <a:ahLst/>
            <a:cxnLst/>
            <a:rect l="l" t="t" r="r" b="b"/>
            <a:pathLst>
              <a:path w="989572" h="934399">
                <a:moveTo>
                  <a:pt x="0" y="0"/>
                </a:moveTo>
                <a:lnTo>
                  <a:pt x="989573" y="0"/>
                </a:lnTo>
                <a:lnTo>
                  <a:pt x="989573" y="934399"/>
                </a:lnTo>
                <a:lnTo>
                  <a:pt x="0" y="934399"/>
                </a:lnTo>
                <a:lnTo>
                  <a:pt x="0" y="0"/>
                </a:lnTo>
                <a:close/>
              </a:path>
            </a:pathLst>
          </a:custGeom>
          <a:blipFill>
            <a:blip r:embed="rId3">
              <a:extLst>
                <a:ext uri="{96DAC541-7B7A-43D3-8B79-37D633B846F1}">
                  <asvg:svgBlip xmlns:asvg="http://schemas.microsoft.com/office/drawing/2016/SVG/main" r:embed="rId4"/>
                </a:ext>
              </a:extLst>
            </a:blip>
            <a:stretch>
              <a:fillRect l="-47490" t="-49951"/>
            </a:stretch>
          </a:blipFill>
        </p:spPr>
      </p:sp>
      <p:sp>
        <p:nvSpPr>
          <p:cNvPr id="8" name="Freeform 8"/>
          <p:cNvSpPr/>
          <p:nvPr/>
        </p:nvSpPr>
        <p:spPr>
          <a:xfrm>
            <a:off x="12042606" y="973109"/>
            <a:ext cx="836810" cy="836810"/>
          </a:xfrm>
          <a:custGeom>
            <a:avLst/>
            <a:gdLst/>
            <a:ahLst/>
            <a:cxnLst/>
            <a:rect l="l" t="t" r="r" b="b"/>
            <a:pathLst>
              <a:path w="836810" h="836810">
                <a:moveTo>
                  <a:pt x="0" y="0"/>
                </a:moveTo>
                <a:lnTo>
                  <a:pt x="836811" y="0"/>
                </a:lnTo>
                <a:lnTo>
                  <a:pt x="836811" y="836810"/>
                </a:lnTo>
                <a:lnTo>
                  <a:pt x="0" y="83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290804" y="868334"/>
            <a:ext cx="5797213" cy="830582"/>
          </a:xfrm>
          <a:prstGeom prst="rect">
            <a:avLst/>
          </a:prstGeom>
        </p:spPr>
        <p:txBody>
          <a:bodyPr lIns="0" tIns="0" rIns="0" bIns="0" rtlCol="0" anchor="t">
            <a:spAutoFit/>
          </a:bodyPr>
          <a:lstStyle/>
          <a:p>
            <a:pPr algn="ctr">
              <a:lnSpc>
                <a:spcPts val="6720"/>
              </a:lnSpc>
              <a:spcBef>
                <a:spcPct val="0"/>
              </a:spcBef>
            </a:pPr>
            <a:r>
              <a:rPr lang="en-US" sz="4800">
                <a:solidFill>
                  <a:srgbClr val="E79C97"/>
                </a:solidFill>
                <a:latin typeface="Sedgwick Ave" panose="00000500000000000000"/>
              </a:rPr>
              <a:t>Huấn luyện mô hình</a:t>
            </a:r>
            <a:endParaRPr lang="en-US" sz="4800">
              <a:solidFill>
                <a:srgbClr val="E79C97"/>
              </a:solidFill>
              <a:latin typeface="Sedgwick Ave" panose="00000500000000000000"/>
            </a:endParaRPr>
          </a:p>
        </p:txBody>
      </p:sp>
      <p:sp>
        <p:nvSpPr>
          <p:cNvPr id="10" name="Freeform 10"/>
          <p:cNvSpPr/>
          <p:nvPr/>
        </p:nvSpPr>
        <p:spPr>
          <a:xfrm>
            <a:off x="6245394" y="1672236"/>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2402406" y="788481"/>
            <a:ext cx="13495665" cy="7911834"/>
          </a:xfrm>
          <a:custGeom>
            <a:avLst/>
            <a:gdLst/>
            <a:ahLst/>
            <a:cxnLst/>
            <a:rect l="l" t="t" r="r" b="b"/>
            <a:pathLst>
              <a:path w="13495665" h="7911834">
                <a:moveTo>
                  <a:pt x="0" y="0"/>
                </a:moveTo>
                <a:lnTo>
                  <a:pt x="13495665" y="0"/>
                </a:lnTo>
                <a:lnTo>
                  <a:pt x="13495665" y="7911834"/>
                </a:lnTo>
                <a:lnTo>
                  <a:pt x="0" y="7911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6131039" y="4744398"/>
            <a:ext cx="6050120" cy="3910170"/>
          </a:xfrm>
          <a:custGeom>
            <a:avLst/>
            <a:gdLst/>
            <a:ahLst/>
            <a:cxnLst/>
            <a:rect l="l" t="t" r="r" b="b"/>
            <a:pathLst>
              <a:path w="6050120" h="3910170">
                <a:moveTo>
                  <a:pt x="0" y="0"/>
                </a:moveTo>
                <a:lnTo>
                  <a:pt x="6050120" y="0"/>
                </a:lnTo>
                <a:lnTo>
                  <a:pt x="6050120" y="3910170"/>
                </a:lnTo>
                <a:lnTo>
                  <a:pt x="0" y="3910170"/>
                </a:lnTo>
                <a:lnTo>
                  <a:pt x="0" y="0"/>
                </a:lnTo>
                <a:close/>
              </a:path>
            </a:pathLst>
          </a:custGeom>
          <a:blipFill>
            <a:blip r:embed="rId11"/>
            <a:stretch>
              <a:fillRect/>
            </a:stretch>
          </a:blipFill>
        </p:spPr>
      </p:sp>
      <p:sp>
        <p:nvSpPr>
          <p:cNvPr id="13" name="TextBox 13"/>
          <p:cNvSpPr txBox="1"/>
          <p:nvPr/>
        </p:nvSpPr>
        <p:spPr>
          <a:xfrm>
            <a:off x="1938164" y="3649667"/>
            <a:ext cx="13959907" cy="1346377"/>
          </a:xfrm>
          <a:prstGeom prst="rect">
            <a:avLst/>
          </a:prstGeom>
        </p:spPr>
        <p:txBody>
          <a:bodyPr lIns="0" tIns="0" rIns="0" bIns="0" rtlCol="0" anchor="t">
            <a:spAutoFit/>
          </a:bodyPr>
          <a:lstStyle/>
          <a:p>
            <a:pPr algn="ctr">
              <a:lnSpc>
                <a:spcPts val="3490"/>
              </a:lnSpc>
            </a:pPr>
            <a:r>
              <a:rPr lang="en-US" sz="2495">
                <a:solidFill>
                  <a:srgbClr val="000000"/>
                </a:solidFill>
                <a:latin typeface="Calibri (MS)" panose="020F0502020204030204"/>
              </a:rPr>
              <a:t>Từ dữ liệu đầu ra của module, đặt tên cho khuôn mặt được nhận diện riêng biệt. </a:t>
            </a:r>
            <a:endParaRPr lang="en-US" sz="2495">
              <a:solidFill>
                <a:srgbClr val="000000"/>
              </a:solidFill>
              <a:latin typeface="Calibri (MS)" panose="020F0502020204030204"/>
            </a:endParaRPr>
          </a:p>
          <a:p>
            <a:pPr algn="ctr">
              <a:lnSpc>
                <a:spcPts val="3490"/>
              </a:lnSpc>
            </a:pPr>
            <a:r>
              <a:rPr lang="en-US" sz="2495">
                <a:solidFill>
                  <a:srgbClr val="000000"/>
                </a:solidFill>
                <a:latin typeface="Calibri (MS)" panose="020F0502020204030204"/>
              </a:rPr>
              <a:t>Từ đó sử dụng hàm có sẵn trong OpenCV để hiển thị chữ phía dưới hình vuông nhận diện khuôn mặt.</a:t>
            </a:r>
            <a:endParaRPr lang="en-US" sz="2495">
              <a:solidFill>
                <a:srgbClr val="000000"/>
              </a:solidFill>
              <a:latin typeface="Calibri (MS)" panose="020F0502020204030204"/>
            </a:endParaRPr>
          </a:p>
          <a:p>
            <a:pPr algn="ctr">
              <a:lnSpc>
                <a:spcPts val="3490"/>
              </a:lnSpc>
              <a:spcBef>
                <a:spcPct val="0"/>
              </a:spcBef>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745861" y="468546"/>
            <a:ext cx="16771255" cy="9005666"/>
            <a:chOff x="0" y="0"/>
            <a:chExt cx="4434269" cy="2381071"/>
          </a:xfrm>
        </p:grpSpPr>
        <p:sp>
          <p:nvSpPr>
            <p:cNvPr id="3" name="Freeform 3"/>
            <p:cNvSpPr/>
            <p:nvPr/>
          </p:nvSpPr>
          <p:spPr>
            <a:xfrm>
              <a:off x="0" y="0"/>
              <a:ext cx="4434268" cy="2381071"/>
            </a:xfrm>
            <a:custGeom>
              <a:avLst/>
              <a:gdLst/>
              <a:ahLst/>
              <a:cxnLst/>
              <a:rect l="l" t="t" r="r" b="b"/>
              <a:pathLst>
                <a:path w="4434268" h="2381071">
                  <a:moveTo>
                    <a:pt x="17080" y="0"/>
                  </a:moveTo>
                  <a:lnTo>
                    <a:pt x="4417189" y="0"/>
                  </a:lnTo>
                  <a:cubicBezTo>
                    <a:pt x="4421718" y="0"/>
                    <a:pt x="4426063" y="1799"/>
                    <a:pt x="4429266" y="5003"/>
                  </a:cubicBezTo>
                  <a:cubicBezTo>
                    <a:pt x="4432469" y="8206"/>
                    <a:pt x="4434268" y="12550"/>
                    <a:pt x="4434268" y="17080"/>
                  </a:cubicBezTo>
                  <a:lnTo>
                    <a:pt x="4434268" y="2363991"/>
                  </a:lnTo>
                  <a:cubicBezTo>
                    <a:pt x="4434268" y="2368521"/>
                    <a:pt x="4432469" y="2372865"/>
                    <a:pt x="4429266" y="2376068"/>
                  </a:cubicBezTo>
                  <a:cubicBezTo>
                    <a:pt x="4426063" y="2379271"/>
                    <a:pt x="4421718" y="2381071"/>
                    <a:pt x="4417189" y="2381071"/>
                  </a:cubicBezTo>
                  <a:lnTo>
                    <a:pt x="17080" y="2381071"/>
                  </a:lnTo>
                  <a:cubicBezTo>
                    <a:pt x="12550" y="2381071"/>
                    <a:pt x="8206" y="2379271"/>
                    <a:pt x="5003" y="2376068"/>
                  </a:cubicBezTo>
                  <a:cubicBezTo>
                    <a:pt x="1799" y="2372865"/>
                    <a:pt x="0" y="2368521"/>
                    <a:pt x="0" y="2363991"/>
                  </a:cubicBezTo>
                  <a:lnTo>
                    <a:pt x="0" y="17080"/>
                  </a:lnTo>
                  <a:cubicBezTo>
                    <a:pt x="0" y="12550"/>
                    <a:pt x="1799" y="8206"/>
                    <a:pt x="5003" y="5003"/>
                  </a:cubicBezTo>
                  <a:cubicBezTo>
                    <a:pt x="8206" y="1799"/>
                    <a:pt x="12550" y="0"/>
                    <a:pt x="17080" y="0"/>
                  </a:cubicBezTo>
                  <a:close/>
                </a:path>
              </a:pathLst>
            </a:custGeom>
            <a:solidFill>
              <a:srgbClr val="FFFFFF"/>
            </a:solidFill>
          </p:spPr>
        </p:sp>
        <p:sp>
          <p:nvSpPr>
            <p:cNvPr id="4" name="TextBox 4"/>
            <p:cNvSpPr txBox="1"/>
            <p:nvPr/>
          </p:nvSpPr>
          <p:spPr>
            <a:xfrm>
              <a:off x="0" y="-57150"/>
              <a:ext cx="4434269" cy="2438221"/>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407758" y="2087560"/>
            <a:ext cx="15688484" cy="7045556"/>
          </a:xfrm>
          <a:custGeom>
            <a:avLst/>
            <a:gdLst/>
            <a:ahLst/>
            <a:cxnLst/>
            <a:rect l="l" t="t" r="r" b="b"/>
            <a:pathLst>
              <a:path w="15688484" h="7045556">
                <a:moveTo>
                  <a:pt x="0" y="0"/>
                </a:moveTo>
                <a:lnTo>
                  <a:pt x="15688485" y="0"/>
                </a:lnTo>
                <a:lnTo>
                  <a:pt x="15688485" y="7045556"/>
                </a:lnTo>
                <a:lnTo>
                  <a:pt x="0" y="704555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rot="9609272">
            <a:off x="6002110" y="336292"/>
            <a:ext cx="1058679" cy="999652"/>
          </a:xfrm>
          <a:custGeom>
            <a:avLst/>
            <a:gdLst/>
            <a:ahLst/>
            <a:cxnLst/>
            <a:rect l="l" t="t" r="r" b="b"/>
            <a:pathLst>
              <a:path w="1058679" h="999652">
                <a:moveTo>
                  <a:pt x="0" y="0"/>
                </a:moveTo>
                <a:lnTo>
                  <a:pt x="1058679" y="0"/>
                </a:lnTo>
                <a:lnTo>
                  <a:pt x="1058679" y="999652"/>
                </a:lnTo>
                <a:lnTo>
                  <a:pt x="0" y="999652"/>
                </a:lnTo>
                <a:lnTo>
                  <a:pt x="0" y="0"/>
                </a:lnTo>
                <a:close/>
              </a:path>
            </a:pathLst>
          </a:custGeom>
          <a:blipFill>
            <a:blip r:embed="rId3">
              <a:extLst>
                <a:ext uri="{96DAC541-7B7A-43D3-8B79-37D633B846F1}">
                  <asvg:svgBlip xmlns:asvg="http://schemas.microsoft.com/office/drawing/2016/SVG/main" r:embed="rId4"/>
                </a:ext>
              </a:extLst>
            </a:blip>
            <a:stretch>
              <a:fillRect l="-47490" t="-49951"/>
            </a:stretch>
          </a:blipFill>
        </p:spPr>
      </p:sp>
      <p:sp>
        <p:nvSpPr>
          <p:cNvPr id="7" name="Freeform 7"/>
          <p:cNvSpPr/>
          <p:nvPr/>
        </p:nvSpPr>
        <p:spPr>
          <a:xfrm>
            <a:off x="6245394" y="1672236"/>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889994" y="474495"/>
            <a:ext cx="1108411" cy="1108411"/>
          </a:xfrm>
          <a:custGeom>
            <a:avLst/>
            <a:gdLst/>
            <a:ahLst/>
            <a:cxnLst/>
            <a:rect l="l" t="t" r="r" b="b"/>
            <a:pathLst>
              <a:path w="1108411" h="1108411">
                <a:moveTo>
                  <a:pt x="0" y="0"/>
                </a:moveTo>
                <a:lnTo>
                  <a:pt x="1108411" y="0"/>
                </a:lnTo>
                <a:lnTo>
                  <a:pt x="1108411" y="1108410"/>
                </a:lnTo>
                <a:lnTo>
                  <a:pt x="0" y="11084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6290804" y="877859"/>
            <a:ext cx="5797213" cy="837567"/>
          </a:xfrm>
          <a:prstGeom prst="rect">
            <a:avLst/>
          </a:prstGeom>
        </p:spPr>
        <p:txBody>
          <a:bodyPr lIns="0" tIns="0" rIns="0" bIns="0" rtlCol="0" anchor="t">
            <a:spAutoFit/>
          </a:bodyPr>
          <a:lstStyle/>
          <a:p>
            <a:pPr algn="ctr">
              <a:lnSpc>
                <a:spcPts val="6860"/>
              </a:lnSpc>
              <a:spcBef>
                <a:spcPct val="0"/>
              </a:spcBef>
            </a:pPr>
            <a:r>
              <a:rPr lang="en-US" sz="4900">
                <a:solidFill>
                  <a:srgbClr val="E79C97"/>
                </a:solidFill>
                <a:latin typeface="Sedgwick Ave" panose="00000500000000000000"/>
              </a:rPr>
              <a:t>Demo mô hình</a:t>
            </a:r>
            <a:endParaRPr lang="en-US" sz="4900">
              <a:solidFill>
                <a:srgbClr val="E79C97"/>
              </a:solidFill>
              <a:latin typeface="Sedgwick Ave" panose="00000500000000000000"/>
            </a:endParaRPr>
          </a:p>
        </p:txBody>
      </p:sp>
      <p:sp>
        <p:nvSpPr>
          <p:cNvPr id="10" name="Text Box 9"/>
          <p:cNvSpPr txBox="1"/>
          <p:nvPr/>
        </p:nvSpPr>
        <p:spPr>
          <a:xfrm>
            <a:off x="2164080" y="2628265"/>
            <a:ext cx="14447520" cy="1840230"/>
          </a:xfrm>
          <a:prstGeom prst="rect">
            <a:avLst/>
          </a:prstGeom>
          <a:noFill/>
        </p:spPr>
        <p:txBody>
          <a:bodyPr wrap="square" rtlCol="0">
            <a:noAutofit/>
          </a:bodyPr>
          <a:p>
            <a:r>
              <a:rPr lang="en-US" sz="2400" b="1">
                <a:latin typeface="Times New Roman" panose="02020603050405020304" charset="0"/>
                <a:cs typeface="Times New Roman" panose="02020603050405020304" charset="0"/>
              </a:rPr>
              <a:t>1. các bước thực hiện</a:t>
            </a:r>
            <a:endParaRPr lang="en-US" sz="2400" b="1">
              <a:latin typeface="Times New Roman" panose="02020603050405020304" charset="0"/>
              <a:cs typeface="Times New Roman" panose="02020603050405020304" charset="0"/>
            </a:endParaRPr>
          </a:p>
          <a:p>
            <a:r>
              <a:rPr lang="en-US" sz="2400"/>
              <a:t> + Khởi chạy file chương trình có tên là Creat_data.py để chuyển đổi ảnh có sẵn từ file data về màu xám và cắt khuôn mặt cần nhận dạng. Quá trình này hoàn tất, ảnh sau khi xử lý sẽ được lưu vào file Dataset.</a:t>
            </a:r>
            <a:endParaRPr lang="en-US" sz="2400"/>
          </a:p>
          <a:p>
            <a:r>
              <a:rPr lang="en-US" sz="2400"/>
              <a:t>+ Tiếp theo đó ta sẽ huấn luyện các ảnh đã xử lý bằng chương trình có tên train.py để huấn luyện và gán nhãn cho từng đối tượng, tập dữ liệu sau khi được huấn luyện sẽ được lưu vào file khuonmat.h5 </a:t>
            </a:r>
            <a:endParaRPr lang="en-US" sz="2400"/>
          </a:p>
          <a:p>
            <a:r>
              <a:rPr lang="en-US" sz="2400"/>
              <a:t>+ Sau khi hoàn tất huấn luyện, các đối tượng đã được gán nhãn riêng, lúc này với mỗi nhãn và đối tượng tương ứng, ta nhập tên đối tượng để tiến hành nhận diện.</a:t>
            </a:r>
            <a:endParaRPr lang="en-US" sz="2400"/>
          </a:p>
          <a:p>
            <a:r>
              <a:rPr lang="en-US" sz="2400"/>
              <a:t>+ Sử dụng ảnh bất kì của một đối tượng để nhận diện, nếu kết quả hiển thị ra màn hình đúng tên đối tượng (như ảnh bên dưới) đó thì mô hình đã thành công  </a:t>
            </a:r>
            <a:endParaRPr lang="en-US" sz="2400"/>
          </a:p>
        </p:txBody>
      </p:sp>
      <p:pic>
        <p:nvPicPr>
          <p:cNvPr id="11" name="Picture 10" descr="z5403221975678_4efc3a06d7417e58191995614b62282d"/>
          <p:cNvPicPr>
            <a:picLocks noChangeAspect="1"/>
          </p:cNvPicPr>
          <p:nvPr/>
        </p:nvPicPr>
        <p:blipFill>
          <a:blip r:embed="rId9"/>
          <a:srcRect l="48222" t="9092" r="29372" b="63198"/>
          <a:stretch>
            <a:fillRect/>
          </a:stretch>
        </p:blipFill>
        <p:spPr>
          <a:xfrm>
            <a:off x="12954000" y="5829300"/>
            <a:ext cx="3505200" cy="2438400"/>
          </a:xfrm>
          <a:prstGeom prst="rect">
            <a:avLst/>
          </a:prstGeom>
        </p:spPr>
      </p:pic>
      <p:sp>
        <p:nvSpPr>
          <p:cNvPr id="12" name="Text Box 11"/>
          <p:cNvSpPr txBox="1"/>
          <p:nvPr/>
        </p:nvSpPr>
        <p:spPr>
          <a:xfrm>
            <a:off x="2247265" y="6286500"/>
            <a:ext cx="7546975" cy="2103755"/>
          </a:xfrm>
          <a:prstGeom prst="rect">
            <a:avLst/>
          </a:prstGeom>
          <a:noFill/>
        </p:spPr>
        <p:txBody>
          <a:bodyPr wrap="square" rtlCol="0">
            <a:noAutofit/>
          </a:bodyPr>
          <a:p>
            <a:r>
              <a:rPr lang="en-US" sz="2400" b="1">
                <a:latin typeface="Times New Roman" panose="02020603050405020304" charset="0"/>
                <a:cs typeface="Times New Roman" panose="02020603050405020304" charset="0"/>
              </a:rPr>
              <a:t>2. Đánh giá kết quả </a:t>
            </a:r>
            <a:endParaRPr lang="en-US" sz="2400" b="1">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 Kết quả hiện thị ra màn hình đúng với kết quả mong đợi, chương trình đã chạy đúng</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1763274" y="1016271"/>
            <a:ext cx="14761452" cy="8254459"/>
            <a:chOff x="0" y="0"/>
            <a:chExt cx="3902883" cy="2182454"/>
          </a:xfrm>
        </p:grpSpPr>
        <p:sp>
          <p:nvSpPr>
            <p:cNvPr id="3" name="Freeform 3"/>
            <p:cNvSpPr/>
            <p:nvPr/>
          </p:nvSpPr>
          <p:spPr>
            <a:xfrm>
              <a:off x="0" y="0"/>
              <a:ext cx="3902883" cy="2182454"/>
            </a:xfrm>
            <a:custGeom>
              <a:avLst/>
              <a:gdLst/>
              <a:ahLst/>
              <a:cxnLst/>
              <a:rect l="l" t="t" r="r" b="b"/>
              <a:pathLst>
                <a:path w="3902883" h="2182454">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id="4" name="TextBox 4"/>
            <p:cNvSpPr txBox="1"/>
            <p:nvPr/>
          </p:nvSpPr>
          <p:spPr>
            <a:xfrm>
              <a:off x="0" y="-57150"/>
              <a:ext cx="3902883" cy="2239604"/>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4698784" y="-95273"/>
            <a:ext cx="3651885" cy="4114800"/>
          </a:xfrm>
          <a:custGeom>
            <a:avLst/>
            <a:gdLst/>
            <a:ahLst/>
            <a:cxnLst/>
            <a:rect l="l" t="t" r="r" b="b"/>
            <a:pathLst>
              <a:path w="3651885" h="4114800">
                <a:moveTo>
                  <a:pt x="0" y="0"/>
                </a:moveTo>
                <a:lnTo>
                  <a:pt x="3651885" y="0"/>
                </a:lnTo>
                <a:lnTo>
                  <a:pt x="3651885"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6172200"/>
            <a:ext cx="3651885" cy="4114800"/>
          </a:xfrm>
          <a:custGeom>
            <a:avLst/>
            <a:gdLst/>
            <a:ahLst/>
            <a:cxnLst/>
            <a:rect l="l" t="t" r="r" b="b"/>
            <a:pathLst>
              <a:path w="3651885" h="4114800">
                <a:moveTo>
                  <a:pt x="3651885" y="0"/>
                </a:moveTo>
                <a:lnTo>
                  <a:pt x="0" y="0"/>
                </a:lnTo>
                <a:lnTo>
                  <a:pt x="0" y="4114800"/>
                </a:lnTo>
                <a:lnTo>
                  <a:pt x="3651885" y="4114800"/>
                </a:lnTo>
                <a:lnTo>
                  <a:pt x="3651885"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420412">
            <a:off x="11620389" y="5629460"/>
            <a:ext cx="2394547" cy="1783937"/>
          </a:xfrm>
          <a:custGeom>
            <a:avLst/>
            <a:gdLst/>
            <a:ahLst/>
            <a:cxnLst/>
            <a:rect l="l" t="t" r="r" b="b"/>
            <a:pathLst>
              <a:path w="2394547" h="1783937">
                <a:moveTo>
                  <a:pt x="0" y="0"/>
                </a:moveTo>
                <a:lnTo>
                  <a:pt x="2394546" y="0"/>
                </a:lnTo>
                <a:lnTo>
                  <a:pt x="2394546" y="1783937"/>
                </a:lnTo>
                <a:lnTo>
                  <a:pt x="0" y="1783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4496019" y="844143"/>
            <a:ext cx="9295961" cy="4914695"/>
          </a:xfrm>
          <a:prstGeom prst="rect">
            <a:avLst/>
          </a:prstGeom>
        </p:spPr>
        <p:txBody>
          <a:bodyPr lIns="0" tIns="0" rIns="0" bIns="0" rtlCol="0" anchor="t">
            <a:spAutoFit/>
          </a:bodyPr>
          <a:lstStyle/>
          <a:p>
            <a:pPr algn="ctr">
              <a:lnSpc>
                <a:spcPts val="35905"/>
              </a:lnSpc>
              <a:spcBef>
                <a:spcPct val="0"/>
              </a:spcBef>
            </a:pPr>
            <a:r>
              <a:rPr lang="en-US" sz="25650">
                <a:solidFill>
                  <a:srgbClr val="E79C97"/>
                </a:solidFill>
                <a:latin typeface="Calibri (MS)" panose="020F0502020204030204"/>
              </a:rPr>
              <a:t>THANK</a:t>
            </a:r>
            <a:endParaRPr lang="en-US" sz="25650">
              <a:solidFill>
                <a:srgbClr val="E79C97"/>
              </a:solidFill>
              <a:latin typeface="Calibri (MS)" panose="020F0502020204030204"/>
            </a:endParaRPr>
          </a:p>
        </p:txBody>
      </p:sp>
      <p:sp>
        <p:nvSpPr>
          <p:cNvPr id="9" name="TextBox 9"/>
          <p:cNvSpPr txBox="1"/>
          <p:nvPr/>
        </p:nvSpPr>
        <p:spPr>
          <a:xfrm>
            <a:off x="4655135" y="2999608"/>
            <a:ext cx="7253262" cy="6107685"/>
          </a:xfrm>
          <a:prstGeom prst="rect">
            <a:avLst/>
          </a:prstGeom>
        </p:spPr>
        <p:txBody>
          <a:bodyPr lIns="0" tIns="0" rIns="0" bIns="0" rtlCol="0" anchor="t">
            <a:spAutoFit/>
          </a:bodyPr>
          <a:lstStyle/>
          <a:p>
            <a:pPr algn="ctr">
              <a:lnSpc>
                <a:spcPts val="44640"/>
              </a:lnSpc>
              <a:spcBef>
                <a:spcPct val="0"/>
              </a:spcBef>
            </a:pPr>
            <a:r>
              <a:rPr lang="en-US" sz="31885">
                <a:solidFill>
                  <a:srgbClr val="FD967E"/>
                </a:solidFill>
                <a:latin typeface="Calibri (MS)" panose="020F0502020204030204"/>
              </a:rPr>
              <a:t>YOU</a:t>
            </a:r>
            <a:endParaRPr lang="en-US" sz="31885">
              <a:solidFill>
                <a:srgbClr val="FD967E"/>
              </a:solidFill>
              <a:latin typeface="Calibri (MS)"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1763274" y="1016271"/>
            <a:ext cx="14761452" cy="8254459"/>
            <a:chOff x="0" y="0"/>
            <a:chExt cx="3902883" cy="2182454"/>
          </a:xfrm>
        </p:grpSpPr>
        <p:sp>
          <p:nvSpPr>
            <p:cNvPr id="3" name="Freeform 3"/>
            <p:cNvSpPr/>
            <p:nvPr/>
          </p:nvSpPr>
          <p:spPr>
            <a:xfrm>
              <a:off x="0" y="0"/>
              <a:ext cx="3902883" cy="2182454"/>
            </a:xfrm>
            <a:custGeom>
              <a:avLst/>
              <a:gdLst/>
              <a:ahLst/>
              <a:cxnLst/>
              <a:rect l="l" t="t" r="r" b="b"/>
              <a:pathLst>
                <a:path w="3902883" h="2182454">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id="4" name="TextBox 4"/>
            <p:cNvSpPr txBox="1"/>
            <p:nvPr/>
          </p:nvSpPr>
          <p:spPr>
            <a:xfrm>
              <a:off x="0" y="-57150"/>
              <a:ext cx="3902883" cy="2239604"/>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5382450" y="-95273"/>
            <a:ext cx="2968218" cy="3344471"/>
          </a:xfrm>
          <a:custGeom>
            <a:avLst/>
            <a:gdLst/>
            <a:ahLst/>
            <a:cxnLst/>
            <a:rect l="l" t="t" r="r" b="b"/>
            <a:pathLst>
              <a:path w="2968218" h="3344471">
                <a:moveTo>
                  <a:pt x="0" y="0"/>
                </a:moveTo>
                <a:lnTo>
                  <a:pt x="2968219" y="0"/>
                </a:lnTo>
                <a:lnTo>
                  <a:pt x="2968219" y="3344471"/>
                </a:lnTo>
                <a:lnTo>
                  <a:pt x="0" y="334447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6880075"/>
            <a:ext cx="3023646" cy="3406925"/>
          </a:xfrm>
          <a:custGeom>
            <a:avLst/>
            <a:gdLst/>
            <a:ahLst/>
            <a:cxnLst/>
            <a:rect l="l" t="t" r="r" b="b"/>
            <a:pathLst>
              <a:path w="3023646" h="3406925">
                <a:moveTo>
                  <a:pt x="3023646" y="0"/>
                </a:moveTo>
                <a:lnTo>
                  <a:pt x="0" y="0"/>
                </a:lnTo>
                <a:lnTo>
                  <a:pt x="0" y="3406925"/>
                </a:lnTo>
                <a:lnTo>
                  <a:pt x="3023646" y="3406925"/>
                </a:lnTo>
                <a:lnTo>
                  <a:pt x="302364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065846" y="2555280"/>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a:grpSpLocks noChangeAspect="1"/>
          </p:cNvGrpSpPr>
          <p:nvPr/>
        </p:nvGrpSpPr>
        <p:grpSpPr>
          <a:xfrm rot="0">
            <a:off x="3411839" y="3736484"/>
            <a:ext cx="3174790" cy="4105639"/>
            <a:chOff x="0" y="0"/>
            <a:chExt cx="6350000" cy="8211820"/>
          </a:xfrm>
        </p:grpSpPr>
        <p:sp>
          <p:nvSpPr>
            <p:cNvPr id="9" name="Freeform 9"/>
            <p:cNvSpPr/>
            <p:nvPr/>
          </p:nvSpPr>
          <p:spPr>
            <a:xfrm>
              <a:off x="33020" y="6715760"/>
              <a:ext cx="6277610" cy="1496061"/>
            </a:xfrm>
            <a:custGeom>
              <a:avLst/>
              <a:gdLst/>
              <a:ahLst/>
              <a:cxnLst/>
              <a:rect l="l" t="t" r="r" b="b"/>
              <a:pathLst>
                <a:path w="6277610" h="1496061">
                  <a:moveTo>
                    <a:pt x="6277610" y="0"/>
                  </a:moveTo>
                  <a:lnTo>
                    <a:pt x="0" y="0"/>
                  </a:lnTo>
                  <a:lnTo>
                    <a:pt x="508000" y="748030"/>
                  </a:lnTo>
                  <a:lnTo>
                    <a:pt x="0" y="1496060"/>
                  </a:lnTo>
                  <a:lnTo>
                    <a:pt x="6277610" y="1496060"/>
                  </a:lnTo>
                  <a:lnTo>
                    <a:pt x="5768340" y="748030"/>
                  </a:lnTo>
                  <a:close/>
                </a:path>
              </a:pathLst>
            </a:custGeom>
            <a:solidFill>
              <a:srgbClr val="A1BD99"/>
            </a:solidFill>
          </p:spPr>
        </p:sp>
        <p:sp>
          <p:nvSpPr>
            <p:cNvPr id="10" name="Freeform 10"/>
            <p:cNvSpPr/>
            <p:nvPr/>
          </p:nvSpPr>
          <p:spPr>
            <a:xfrm>
              <a:off x="0" y="0"/>
              <a:ext cx="6350000" cy="6350000"/>
            </a:xfrm>
            <a:custGeom>
              <a:avLst/>
              <a:gdLst/>
              <a:ahLst/>
              <a:cxnLst/>
              <a:rect l="l" t="t" r="r" b="b"/>
              <a:pathLst>
                <a:path w="6350000" h="6350000">
                  <a:moveTo>
                    <a:pt x="3175000" y="0"/>
                  </a:moveTo>
                  <a:cubicBezTo>
                    <a:pt x="1421130" y="0"/>
                    <a:pt x="0" y="1421130"/>
                    <a:pt x="0" y="3175000"/>
                  </a:cubicBezTo>
                  <a:cubicBezTo>
                    <a:pt x="0" y="4928870"/>
                    <a:pt x="1421130" y="6350000"/>
                    <a:pt x="3175000" y="6350000"/>
                  </a:cubicBezTo>
                  <a:cubicBezTo>
                    <a:pt x="4928870" y="6350000"/>
                    <a:pt x="6350000" y="4928870"/>
                    <a:pt x="6350000" y="3175000"/>
                  </a:cubicBezTo>
                  <a:cubicBezTo>
                    <a:pt x="6350000" y="1421130"/>
                    <a:pt x="4928870" y="0"/>
                    <a:pt x="3175000" y="0"/>
                  </a:cubicBezTo>
                  <a:close/>
                </a:path>
              </a:pathLst>
            </a:custGeom>
            <a:blipFill>
              <a:blip r:embed="rId5"/>
              <a:stretch>
                <a:fillRect l="-233" r="-233"/>
              </a:stretch>
            </a:blipFill>
          </p:spPr>
        </p:sp>
      </p:grpSp>
      <p:grpSp>
        <p:nvGrpSpPr>
          <p:cNvPr id="11" name="Group 11"/>
          <p:cNvGrpSpPr>
            <a:grpSpLocks noChangeAspect="1"/>
          </p:cNvGrpSpPr>
          <p:nvPr/>
        </p:nvGrpSpPr>
        <p:grpSpPr>
          <a:xfrm rot="0">
            <a:off x="7555030" y="3736484"/>
            <a:ext cx="3174790" cy="4105639"/>
            <a:chOff x="0" y="0"/>
            <a:chExt cx="6350000" cy="8211820"/>
          </a:xfrm>
        </p:grpSpPr>
        <p:sp>
          <p:nvSpPr>
            <p:cNvPr id="12" name="Freeform 12"/>
            <p:cNvSpPr/>
            <p:nvPr/>
          </p:nvSpPr>
          <p:spPr>
            <a:xfrm>
              <a:off x="33020" y="6715760"/>
              <a:ext cx="6277610" cy="1496061"/>
            </a:xfrm>
            <a:custGeom>
              <a:avLst/>
              <a:gdLst/>
              <a:ahLst/>
              <a:cxnLst/>
              <a:rect l="l" t="t" r="r" b="b"/>
              <a:pathLst>
                <a:path w="6277610" h="1496061">
                  <a:moveTo>
                    <a:pt x="6277610" y="0"/>
                  </a:moveTo>
                  <a:lnTo>
                    <a:pt x="0" y="0"/>
                  </a:lnTo>
                  <a:lnTo>
                    <a:pt x="508000" y="748030"/>
                  </a:lnTo>
                  <a:lnTo>
                    <a:pt x="0" y="1496060"/>
                  </a:lnTo>
                  <a:lnTo>
                    <a:pt x="6277610" y="1496060"/>
                  </a:lnTo>
                  <a:lnTo>
                    <a:pt x="5768340" y="748030"/>
                  </a:lnTo>
                  <a:close/>
                </a:path>
              </a:pathLst>
            </a:custGeom>
            <a:solidFill>
              <a:srgbClr val="FECFA7"/>
            </a:solidFill>
          </p:spPr>
        </p:sp>
        <p:sp>
          <p:nvSpPr>
            <p:cNvPr id="13" name="Freeform 13"/>
            <p:cNvSpPr/>
            <p:nvPr/>
          </p:nvSpPr>
          <p:spPr>
            <a:xfrm>
              <a:off x="0" y="0"/>
              <a:ext cx="6350000" cy="6350000"/>
            </a:xfrm>
            <a:custGeom>
              <a:avLst/>
              <a:gdLst/>
              <a:ahLst/>
              <a:cxnLst/>
              <a:rect l="l" t="t" r="r" b="b"/>
              <a:pathLst>
                <a:path w="6350000" h="6350000">
                  <a:moveTo>
                    <a:pt x="3175000" y="0"/>
                  </a:moveTo>
                  <a:cubicBezTo>
                    <a:pt x="1421130" y="0"/>
                    <a:pt x="0" y="1421130"/>
                    <a:pt x="0" y="3175000"/>
                  </a:cubicBezTo>
                  <a:cubicBezTo>
                    <a:pt x="0" y="4928870"/>
                    <a:pt x="1421130" y="6350000"/>
                    <a:pt x="3175000" y="6350000"/>
                  </a:cubicBezTo>
                  <a:cubicBezTo>
                    <a:pt x="4928870" y="6350000"/>
                    <a:pt x="6350000" y="4928870"/>
                    <a:pt x="6350000" y="3175000"/>
                  </a:cubicBezTo>
                  <a:cubicBezTo>
                    <a:pt x="6350000" y="1421130"/>
                    <a:pt x="4928870" y="0"/>
                    <a:pt x="3175000" y="0"/>
                  </a:cubicBezTo>
                  <a:close/>
                </a:path>
              </a:pathLst>
            </a:custGeom>
            <a:blipFill>
              <a:blip r:embed="rId6"/>
              <a:stretch>
                <a:fillRect t="-16666" b="-16666"/>
              </a:stretch>
            </a:blipFill>
          </p:spPr>
        </p:sp>
      </p:grpSp>
      <p:sp>
        <p:nvSpPr>
          <p:cNvPr id="14" name="TextBox 14"/>
          <p:cNvSpPr txBox="1"/>
          <p:nvPr/>
        </p:nvSpPr>
        <p:spPr>
          <a:xfrm>
            <a:off x="8411907" y="1107480"/>
            <a:ext cx="3594259" cy="1447800"/>
          </a:xfrm>
          <a:prstGeom prst="rect">
            <a:avLst/>
          </a:prstGeom>
        </p:spPr>
        <p:txBody>
          <a:bodyPr lIns="0" tIns="0" rIns="0" bIns="0" rtlCol="0" anchor="t">
            <a:spAutoFit/>
          </a:bodyPr>
          <a:lstStyle/>
          <a:p>
            <a:pPr algn="ctr">
              <a:lnSpc>
                <a:spcPts val="10500"/>
              </a:lnSpc>
              <a:spcBef>
                <a:spcPct val="0"/>
              </a:spcBef>
            </a:pPr>
            <a:r>
              <a:rPr lang="en-US" sz="7500">
                <a:solidFill>
                  <a:srgbClr val="FD967E"/>
                </a:solidFill>
                <a:latin typeface="Calibri (MS)" panose="020F0502020204030204"/>
              </a:rPr>
              <a:t>MEMBER</a:t>
            </a:r>
            <a:endParaRPr lang="en-US" sz="7500">
              <a:solidFill>
                <a:srgbClr val="FD967E"/>
              </a:solidFill>
              <a:latin typeface="Calibri (MS)" panose="020F0502020204030204"/>
            </a:endParaRPr>
          </a:p>
        </p:txBody>
      </p:sp>
      <p:sp>
        <p:nvSpPr>
          <p:cNvPr id="15" name="Freeform 15"/>
          <p:cNvSpPr/>
          <p:nvPr/>
        </p:nvSpPr>
        <p:spPr>
          <a:xfrm>
            <a:off x="11863058" y="1274596"/>
            <a:ext cx="1418368" cy="1418368"/>
          </a:xfrm>
          <a:custGeom>
            <a:avLst/>
            <a:gdLst/>
            <a:ahLst/>
            <a:cxnLst/>
            <a:rect l="l" t="t" r="r" b="b"/>
            <a:pathLst>
              <a:path w="1418368" h="1418368">
                <a:moveTo>
                  <a:pt x="0" y="0"/>
                </a:moveTo>
                <a:lnTo>
                  <a:pt x="1418368" y="0"/>
                </a:lnTo>
                <a:lnTo>
                  <a:pt x="1418368" y="1418367"/>
                </a:lnTo>
                <a:lnTo>
                  <a:pt x="0" y="14183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163749" y="3736484"/>
            <a:ext cx="1213759" cy="1256154"/>
          </a:xfrm>
          <a:custGeom>
            <a:avLst/>
            <a:gdLst/>
            <a:ahLst/>
            <a:cxnLst/>
            <a:rect l="l" t="t" r="r" b="b"/>
            <a:pathLst>
              <a:path w="1213759" h="1256154">
                <a:moveTo>
                  <a:pt x="0" y="0"/>
                </a:moveTo>
                <a:lnTo>
                  <a:pt x="1213759" y="0"/>
                </a:lnTo>
                <a:lnTo>
                  <a:pt x="1213759" y="1256154"/>
                </a:lnTo>
                <a:lnTo>
                  <a:pt x="0" y="125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7156037" y="3736484"/>
            <a:ext cx="1213759" cy="1256154"/>
          </a:xfrm>
          <a:custGeom>
            <a:avLst/>
            <a:gdLst/>
            <a:ahLst/>
            <a:cxnLst/>
            <a:rect l="l" t="t" r="r" b="b"/>
            <a:pathLst>
              <a:path w="1213759" h="1256154">
                <a:moveTo>
                  <a:pt x="0" y="0"/>
                </a:moveTo>
                <a:lnTo>
                  <a:pt x="1213759" y="0"/>
                </a:lnTo>
                <a:lnTo>
                  <a:pt x="1213759" y="1256154"/>
                </a:lnTo>
                <a:lnTo>
                  <a:pt x="0" y="125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1358483" y="3736484"/>
            <a:ext cx="1213759" cy="1256154"/>
          </a:xfrm>
          <a:custGeom>
            <a:avLst/>
            <a:gdLst/>
            <a:ahLst/>
            <a:cxnLst/>
            <a:rect l="l" t="t" r="r" b="b"/>
            <a:pathLst>
              <a:path w="1213759" h="1256154">
                <a:moveTo>
                  <a:pt x="0" y="0"/>
                </a:moveTo>
                <a:lnTo>
                  <a:pt x="1213759" y="0"/>
                </a:lnTo>
                <a:lnTo>
                  <a:pt x="1213759" y="1256154"/>
                </a:lnTo>
                <a:lnTo>
                  <a:pt x="0" y="125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5041108" y="1274596"/>
            <a:ext cx="662608" cy="832161"/>
          </a:xfrm>
          <a:custGeom>
            <a:avLst/>
            <a:gdLst/>
            <a:ahLst/>
            <a:cxnLst/>
            <a:rect l="l" t="t" r="r" b="b"/>
            <a:pathLst>
              <a:path w="662608" h="832161">
                <a:moveTo>
                  <a:pt x="0" y="0"/>
                </a:moveTo>
                <a:lnTo>
                  <a:pt x="662608" y="0"/>
                </a:lnTo>
                <a:lnTo>
                  <a:pt x="662608" y="832161"/>
                </a:lnTo>
                <a:lnTo>
                  <a:pt x="0" y="8321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0" name="Group 20"/>
          <p:cNvGrpSpPr>
            <a:grpSpLocks noChangeAspect="1"/>
          </p:cNvGrpSpPr>
          <p:nvPr/>
        </p:nvGrpSpPr>
        <p:grpSpPr>
          <a:xfrm rot="0">
            <a:off x="12207660" y="3736484"/>
            <a:ext cx="3174790" cy="4105639"/>
            <a:chOff x="0" y="0"/>
            <a:chExt cx="6350000" cy="8211820"/>
          </a:xfrm>
        </p:grpSpPr>
        <p:sp>
          <p:nvSpPr>
            <p:cNvPr id="21" name="Freeform 21"/>
            <p:cNvSpPr/>
            <p:nvPr/>
          </p:nvSpPr>
          <p:spPr>
            <a:xfrm>
              <a:off x="33020" y="6715760"/>
              <a:ext cx="6277610" cy="1496061"/>
            </a:xfrm>
            <a:custGeom>
              <a:avLst/>
              <a:gdLst/>
              <a:ahLst/>
              <a:cxnLst/>
              <a:rect l="l" t="t" r="r" b="b"/>
              <a:pathLst>
                <a:path w="6277610" h="1496061">
                  <a:moveTo>
                    <a:pt x="6277610" y="0"/>
                  </a:moveTo>
                  <a:lnTo>
                    <a:pt x="0" y="0"/>
                  </a:lnTo>
                  <a:lnTo>
                    <a:pt x="508000" y="748030"/>
                  </a:lnTo>
                  <a:lnTo>
                    <a:pt x="0" y="1496060"/>
                  </a:lnTo>
                  <a:lnTo>
                    <a:pt x="6277610" y="1496060"/>
                  </a:lnTo>
                  <a:lnTo>
                    <a:pt x="5768340" y="748030"/>
                  </a:lnTo>
                  <a:close/>
                </a:path>
              </a:pathLst>
            </a:custGeom>
            <a:solidFill>
              <a:srgbClr val="A1BD99"/>
            </a:solidFill>
          </p:spPr>
        </p:sp>
        <p:sp>
          <p:nvSpPr>
            <p:cNvPr id="22" name="Freeform 22"/>
            <p:cNvSpPr/>
            <p:nvPr/>
          </p:nvSpPr>
          <p:spPr>
            <a:xfrm>
              <a:off x="0" y="0"/>
              <a:ext cx="6350000" cy="6350000"/>
            </a:xfrm>
            <a:custGeom>
              <a:avLst/>
              <a:gdLst/>
              <a:ahLst/>
              <a:cxnLst/>
              <a:rect l="l" t="t" r="r" b="b"/>
              <a:pathLst>
                <a:path w="6350000" h="6350000">
                  <a:moveTo>
                    <a:pt x="3175000" y="0"/>
                  </a:moveTo>
                  <a:cubicBezTo>
                    <a:pt x="1421130" y="0"/>
                    <a:pt x="0" y="1421130"/>
                    <a:pt x="0" y="3175000"/>
                  </a:cubicBezTo>
                  <a:cubicBezTo>
                    <a:pt x="0" y="4928870"/>
                    <a:pt x="1421130" y="6350000"/>
                    <a:pt x="3175000" y="6350000"/>
                  </a:cubicBezTo>
                  <a:cubicBezTo>
                    <a:pt x="4928870" y="6350000"/>
                    <a:pt x="6350000" y="4928870"/>
                    <a:pt x="6350000" y="3175000"/>
                  </a:cubicBezTo>
                  <a:cubicBezTo>
                    <a:pt x="6350000" y="1421130"/>
                    <a:pt x="4928870" y="0"/>
                    <a:pt x="3175000" y="0"/>
                  </a:cubicBezTo>
                  <a:close/>
                </a:path>
              </a:pathLst>
            </a:custGeom>
            <a:blipFill>
              <a:blip r:embed="rId13"/>
              <a:stretch>
                <a:fillRect l="-194" r="-194"/>
              </a:stretch>
            </a:blipFill>
          </p:spPr>
        </p:sp>
      </p:grpSp>
      <p:sp>
        <p:nvSpPr>
          <p:cNvPr id="23" name="TextBox 23"/>
          <p:cNvSpPr txBox="1"/>
          <p:nvPr/>
        </p:nvSpPr>
        <p:spPr>
          <a:xfrm>
            <a:off x="5701232" y="1107480"/>
            <a:ext cx="2852023" cy="1447800"/>
          </a:xfrm>
          <a:prstGeom prst="rect">
            <a:avLst/>
          </a:prstGeom>
        </p:spPr>
        <p:txBody>
          <a:bodyPr lIns="0" tIns="0" rIns="0" bIns="0" rtlCol="0" anchor="t">
            <a:spAutoFit/>
          </a:bodyPr>
          <a:lstStyle/>
          <a:p>
            <a:pPr algn="ctr">
              <a:lnSpc>
                <a:spcPts val="10500"/>
              </a:lnSpc>
              <a:spcBef>
                <a:spcPct val="0"/>
              </a:spcBef>
            </a:pPr>
            <a:r>
              <a:rPr lang="en-US" sz="7500">
                <a:solidFill>
                  <a:srgbClr val="E79C97"/>
                </a:solidFill>
                <a:latin typeface="Calibri (MS)" panose="020F0502020204030204"/>
              </a:rPr>
              <a:t>GROUP</a:t>
            </a:r>
            <a:endParaRPr lang="en-US" sz="7500">
              <a:solidFill>
                <a:srgbClr val="E79C97"/>
              </a:solidFill>
              <a:latin typeface="Calibri (MS)" panose="020F0502020204030204"/>
            </a:endParaRPr>
          </a:p>
        </p:txBody>
      </p:sp>
      <p:sp>
        <p:nvSpPr>
          <p:cNvPr id="24" name="TextBox 24"/>
          <p:cNvSpPr txBox="1"/>
          <p:nvPr/>
        </p:nvSpPr>
        <p:spPr>
          <a:xfrm>
            <a:off x="3840358" y="7205160"/>
            <a:ext cx="2401502" cy="396240"/>
          </a:xfrm>
          <a:prstGeom prst="rect">
            <a:avLst/>
          </a:prstGeom>
        </p:spPr>
        <p:txBody>
          <a:bodyPr lIns="0" tIns="0" rIns="0" bIns="0" rtlCol="0" anchor="t">
            <a:spAutoFit/>
          </a:bodyPr>
          <a:lstStyle/>
          <a:p>
            <a:pPr algn="ctr">
              <a:lnSpc>
                <a:spcPts val="3360"/>
              </a:lnSpc>
              <a:spcBef>
                <a:spcPct val="0"/>
              </a:spcBef>
            </a:pPr>
            <a:r>
              <a:rPr lang="en-US" sz="2400">
                <a:solidFill>
                  <a:srgbClr val="514543"/>
                </a:solidFill>
                <a:latin typeface="Baloo" panose="03080902040302020200"/>
              </a:rPr>
              <a:t>Lương Văn Hoàn</a:t>
            </a:r>
            <a:endParaRPr lang="en-US" sz="2400">
              <a:solidFill>
                <a:srgbClr val="514543"/>
              </a:solidFill>
              <a:latin typeface="Baloo" panose="03080902040302020200"/>
            </a:endParaRPr>
          </a:p>
        </p:txBody>
      </p:sp>
      <p:sp>
        <p:nvSpPr>
          <p:cNvPr id="25" name="TextBox 25"/>
          <p:cNvSpPr txBox="1"/>
          <p:nvPr/>
        </p:nvSpPr>
        <p:spPr>
          <a:xfrm>
            <a:off x="7941674" y="7195635"/>
            <a:ext cx="2404651" cy="438785"/>
          </a:xfrm>
          <a:prstGeom prst="rect">
            <a:avLst/>
          </a:prstGeom>
        </p:spPr>
        <p:txBody>
          <a:bodyPr lIns="0" tIns="0" rIns="0" bIns="0" rtlCol="0" anchor="t">
            <a:spAutoFit/>
          </a:bodyPr>
          <a:lstStyle/>
          <a:p>
            <a:pPr algn="ctr">
              <a:lnSpc>
                <a:spcPts val="3640"/>
              </a:lnSpc>
              <a:spcBef>
                <a:spcPct val="0"/>
              </a:spcBef>
            </a:pPr>
            <a:r>
              <a:rPr lang="en-US" sz="2600">
                <a:solidFill>
                  <a:srgbClr val="514543"/>
                </a:solidFill>
                <a:latin typeface="Baloo" panose="03080902040302020200"/>
              </a:rPr>
              <a:t>Bùi Thị Ánh Mai</a:t>
            </a:r>
            <a:endParaRPr lang="en-US" sz="2600">
              <a:solidFill>
                <a:srgbClr val="514543"/>
              </a:solidFill>
              <a:latin typeface="Baloo" panose="03080902040302020200"/>
            </a:endParaRPr>
          </a:p>
        </p:txBody>
      </p:sp>
      <p:sp>
        <p:nvSpPr>
          <p:cNvPr id="26" name="TextBox 26"/>
          <p:cNvSpPr txBox="1"/>
          <p:nvPr/>
        </p:nvSpPr>
        <p:spPr>
          <a:xfrm>
            <a:off x="12400195" y="7261675"/>
            <a:ext cx="2789721" cy="379730"/>
          </a:xfrm>
          <a:prstGeom prst="rect">
            <a:avLst/>
          </a:prstGeom>
        </p:spPr>
        <p:txBody>
          <a:bodyPr lIns="0" tIns="0" rIns="0" bIns="0" rtlCol="0" anchor="t">
            <a:spAutoFit/>
          </a:bodyPr>
          <a:lstStyle/>
          <a:p>
            <a:pPr algn="ctr">
              <a:lnSpc>
                <a:spcPts val="3220"/>
              </a:lnSpc>
              <a:spcBef>
                <a:spcPct val="0"/>
              </a:spcBef>
            </a:pPr>
            <a:r>
              <a:rPr lang="en-US" sz="2300">
                <a:solidFill>
                  <a:srgbClr val="514543"/>
                </a:solidFill>
                <a:latin typeface="Baloo" panose="03080902040302020200"/>
              </a:rPr>
              <a:t>Nguyễn Văn Dương</a:t>
            </a:r>
            <a:endParaRPr lang="en-US" sz="2300">
              <a:solidFill>
                <a:srgbClr val="514543"/>
              </a:solidFill>
              <a:latin typeface="Baloo" panose="030809020403020202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1763274" y="1016271"/>
            <a:ext cx="14761452" cy="8254459"/>
            <a:chOff x="0" y="0"/>
            <a:chExt cx="3902883" cy="2182454"/>
          </a:xfrm>
        </p:grpSpPr>
        <p:sp>
          <p:nvSpPr>
            <p:cNvPr id="3" name="Freeform 3"/>
            <p:cNvSpPr/>
            <p:nvPr/>
          </p:nvSpPr>
          <p:spPr>
            <a:xfrm>
              <a:off x="0" y="0"/>
              <a:ext cx="3902883" cy="2182454"/>
            </a:xfrm>
            <a:custGeom>
              <a:avLst/>
              <a:gdLst/>
              <a:ahLst/>
              <a:cxnLst/>
              <a:rect l="l" t="t" r="r" b="b"/>
              <a:pathLst>
                <a:path w="3902883" h="2182454">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id="4" name="TextBox 4"/>
            <p:cNvSpPr txBox="1"/>
            <p:nvPr/>
          </p:nvSpPr>
          <p:spPr>
            <a:xfrm>
              <a:off x="0" y="-57150"/>
              <a:ext cx="3902883" cy="2239604"/>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5382450" y="-95273"/>
            <a:ext cx="2968218" cy="3344471"/>
          </a:xfrm>
          <a:custGeom>
            <a:avLst/>
            <a:gdLst/>
            <a:ahLst/>
            <a:cxnLst/>
            <a:rect l="l" t="t" r="r" b="b"/>
            <a:pathLst>
              <a:path w="2968218" h="3344471">
                <a:moveTo>
                  <a:pt x="0" y="0"/>
                </a:moveTo>
                <a:lnTo>
                  <a:pt x="2968219" y="0"/>
                </a:lnTo>
                <a:lnTo>
                  <a:pt x="2968219" y="3344471"/>
                </a:lnTo>
                <a:lnTo>
                  <a:pt x="0" y="334447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6880075"/>
            <a:ext cx="3023646" cy="3406925"/>
          </a:xfrm>
          <a:custGeom>
            <a:avLst/>
            <a:gdLst/>
            <a:ahLst/>
            <a:cxnLst/>
            <a:rect l="l" t="t" r="r" b="b"/>
            <a:pathLst>
              <a:path w="3023646" h="3406925">
                <a:moveTo>
                  <a:pt x="3023646" y="0"/>
                </a:moveTo>
                <a:lnTo>
                  <a:pt x="0" y="0"/>
                </a:lnTo>
                <a:lnTo>
                  <a:pt x="0" y="3406925"/>
                </a:lnTo>
                <a:lnTo>
                  <a:pt x="3023646" y="3406925"/>
                </a:lnTo>
                <a:lnTo>
                  <a:pt x="302364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654831" y="2563943"/>
            <a:ext cx="5797213" cy="275368"/>
          </a:xfrm>
          <a:custGeom>
            <a:avLst/>
            <a:gdLst/>
            <a:ahLst/>
            <a:cxnLst/>
            <a:rect l="l" t="t" r="r" b="b"/>
            <a:pathLst>
              <a:path w="5797213" h="275368">
                <a:moveTo>
                  <a:pt x="0" y="0"/>
                </a:moveTo>
                <a:lnTo>
                  <a:pt x="5797212" y="0"/>
                </a:lnTo>
                <a:lnTo>
                  <a:pt x="5797212" y="275368"/>
                </a:lnTo>
                <a:lnTo>
                  <a:pt x="0" y="275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452043" y="1283259"/>
            <a:ext cx="1418368" cy="1418368"/>
          </a:xfrm>
          <a:custGeom>
            <a:avLst/>
            <a:gdLst/>
            <a:ahLst/>
            <a:cxnLst/>
            <a:rect l="l" t="t" r="r" b="b"/>
            <a:pathLst>
              <a:path w="1418368" h="1418368">
                <a:moveTo>
                  <a:pt x="0" y="0"/>
                </a:moveTo>
                <a:lnTo>
                  <a:pt x="1418368" y="0"/>
                </a:lnTo>
                <a:lnTo>
                  <a:pt x="1418368" y="1418368"/>
                </a:lnTo>
                <a:lnTo>
                  <a:pt x="0" y="141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109679" y="3523933"/>
            <a:ext cx="3190436" cy="4061897"/>
          </a:xfrm>
          <a:custGeom>
            <a:avLst/>
            <a:gdLst/>
            <a:ahLst/>
            <a:cxnLst/>
            <a:rect l="l" t="t" r="r" b="b"/>
            <a:pathLst>
              <a:path w="3190436" h="4061897">
                <a:moveTo>
                  <a:pt x="0" y="0"/>
                </a:moveTo>
                <a:lnTo>
                  <a:pt x="3190435" y="0"/>
                </a:lnTo>
                <a:lnTo>
                  <a:pt x="3190435" y="4061897"/>
                </a:lnTo>
                <a:lnTo>
                  <a:pt x="0" y="4061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4263155" y="3854515"/>
            <a:ext cx="883483" cy="883483"/>
          </a:xfrm>
          <a:custGeom>
            <a:avLst/>
            <a:gdLst/>
            <a:ahLst/>
            <a:cxnLst/>
            <a:rect l="l" t="t" r="r" b="b"/>
            <a:pathLst>
              <a:path w="883483" h="883483">
                <a:moveTo>
                  <a:pt x="0" y="0"/>
                </a:moveTo>
                <a:lnTo>
                  <a:pt x="883483" y="0"/>
                </a:lnTo>
                <a:lnTo>
                  <a:pt x="883483" y="883483"/>
                </a:lnTo>
                <a:lnTo>
                  <a:pt x="0" y="8834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7548782" y="3523933"/>
            <a:ext cx="3190436" cy="4061897"/>
          </a:xfrm>
          <a:custGeom>
            <a:avLst/>
            <a:gdLst/>
            <a:ahLst/>
            <a:cxnLst/>
            <a:rect l="l" t="t" r="r" b="b"/>
            <a:pathLst>
              <a:path w="3190436" h="4061897">
                <a:moveTo>
                  <a:pt x="0" y="0"/>
                </a:moveTo>
                <a:lnTo>
                  <a:pt x="3190436" y="0"/>
                </a:lnTo>
                <a:lnTo>
                  <a:pt x="3190436" y="4061897"/>
                </a:lnTo>
                <a:lnTo>
                  <a:pt x="0" y="4061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1987886" y="3523933"/>
            <a:ext cx="3190436" cy="4061897"/>
          </a:xfrm>
          <a:custGeom>
            <a:avLst/>
            <a:gdLst/>
            <a:ahLst/>
            <a:cxnLst/>
            <a:rect l="l" t="t" r="r" b="b"/>
            <a:pathLst>
              <a:path w="3190436" h="4061897">
                <a:moveTo>
                  <a:pt x="0" y="0"/>
                </a:moveTo>
                <a:lnTo>
                  <a:pt x="3190435" y="0"/>
                </a:lnTo>
                <a:lnTo>
                  <a:pt x="3190435" y="4061897"/>
                </a:lnTo>
                <a:lnTo>
                  <a:pt x="0" y="40618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8681747" y="3790820"/>
            <a:ext cx="947178" cy="947178"/>
          </a:xfrm>
          <a:custGeom>
            <a:avLst/>
            <a:gdLst/>
            <a:ahLst/>
            <a:cxnLst/>
            <a:rect l="l" t="t" r="r" b="b"/>
            <a:pathLst>
              <a:path w="947178" h="947178">
                <a:moveTo>
                  <a:pt x="0" y="0"/>
                </a:moveTo>
                <a:lnTo>
                  <a:pt x="947178" y="0"/>
                </a:lnTo>
                <a:lnTo>
                  <a:pt x="947178" y="947178"/>
                </a:lnTo>
                <a:lnTo>
                  <a:pt x="0" y="947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3120723" y="3813238"/>
            <a:ext cx="924760" cy="924760"/>
          </a:xfrm>
          <a:custGeom>
            <a:avLst/>
            <a:gdLst/>
            <a:ahLst/>
            <a:cxnLst/>
            <a:rect l="l" t="t" r="r" b="b"/>
            <a:pathLst>
              <a:path w="924760" h="924760">
                <a:moveTo>
                  <a:pt x="0" y="0"/>
                </a:moveTo>
                <a:lnTo>
                  <a:pt x="924761" y="0"/>
                </a:lnTo>
                <a:lnTo>
                  <a:pt x="924761" y="924760"/>
                </a:lnTo>
                <a:lnTo>
                  <a:pt x="0" y="924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6300114" y="5158244"/>
            <a:ext cx="1271339" cy="1230020"/>
          </a:xfrm>
          <a:custGeom>
            <a:avLst/>
            <a:gdLst/>
            <a:ahLst/>
            <a:cxnLst/>
            <a:rect l="l" t="t" r="r" b="b"/>
            <a:pathLst>
              <a:path w="1271339" h="1230020">
                <a:moveTo>
                  <a:pt x="0" y="0"/>
                </a:moveTo>
                <a:lnTo>
                  <a:pt x="1271339" y="0"/>
                </a:lnTo>
                <a:lnTo>
                  <a:pt x="1271339" y="1230020"/>
                </a:lnTo>
                <a:lnTo>
                  <a:pt x="0" y="12300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TextBox 16"/>
          <p:cNvSpPr txBox="1"/>
          <p:nvPr/>
        </p:nvSpPr>
        <p:spPr>
          <a:xfrm>
            <a:off x="3627753" y="5317561"/>
            <a:ext cx="2205636" cy="1749738"/>
          </a:xfrm>
          <a:prstGeom prst="rect">
            <a:avLst/>
          </a:prstGeom>
        </p:spPr>
        <p:txBody>
          <a:bodyPr lIns="0" tIns="0" rIns="0" bIns="0" rtlCol="0" anchor="t">
            <a:spAutoFit/>
          </a:bodyPr>
          <a:lstStyle/>
          <a:p>
            <a:pPr algn="ctr">
              <a:lnSpc>
                <a:spcPts val="6980"/>
              </a:lnSpc>
            </a:pPr>
            <a:r>
              <a:rPr lang="en-US" sz="4985">
                <a:solidFill>
                  <a:srgbClr val="514543"/>
                </a:solidFill>
                <a:latin typeface="Dancing Script Bold" panose="03080800040507000D00"/>
              </a:rPr>
              <a:t>Cơ sở </a:t>
            </a:r>
            <a:endParaRPr lang="en-US" sz="4985">
              <a:solidFill>
                <a:srgbClr val="514543"/>
              </a:solidFill>
              <a:latin typeface="Dancing Script Bold" panose="03080800040507000D00"/>
            </a:endParaRPr>
          </a:p>
          <a:p>
            <a:pPr algn="ctr">
              <a:lnSpc>
                <a:spcPts val="6980"/>
              </a:lnSpc>
              <a:spcBef>
                <a:spcPct val="0"/>
              </a:spcBef>
            </a:pPr>
            <a:r>
              <a:rPr lang="en-US" sz="4985">
                <a:solidFill>
                  <a:srgbClr val="514543"/>
                </a:solidFill>
                <a:latin typeface="Dancing Script Bold" panose="03080800040507000D00"/>
              </a:rPr>
              <a:t>lý thuyết</a:t>
            </a:r>
            <a:endParaRPr lang="en-US" sz="4985">
              <a:solidFill>
                <a:srgbClr val="514543"/>
              </a:solidFill>
              <a:latin typeface="Dancing Script Bold" panose="03080800040507000D00"/>
            </a:endParaRPr>
          </a:p>
        </p:txBody>
      </p:sp>
      <p:sp>
        <p:nvSpPr>
          <p:cNvPr id="17" name="TextBox 17"/>
          <p:cNvSpPr txBox="1"/>
          <p:nvPr/>
        </p:nvSpPr>
        <p:spPr>
          <a:xfrm>
            <a:off x="6288892" y="1623004"/>
            <a:ext cx="6163151" cy="1078623"/>
          </a:xfrm>
          <a:prstGeom prst="rect">
            <a:avLst/>
          </a:prstGeom>
        </p:spPr>
        <p:txBody>
          <a:bodyPr lIns="0" tIns="0" rIns="0" bIns="0" rtlCol="0" anchor="t">
            <a:spAutoFit/>
          </a:bodyPr>
          <a:lstStyle/>
          <a:p>
            <a:pPr algn="ctr">
              <a:lnSpc>
                <a:spcPts val="8800"/>
              </a:lnSpc>
              <a:spcBef>
                <a:spcPct val="0"/>
              </a:spcBef>
            </a:pPr>
            <a:r>
              <a:rPr lang="en-US" sz="6285">
                <a:solidFill>
                  <a:srgbClr val="FD967E"/>
                </a:solidFill>
                <a:latin typeface="Sedgwick Ave" panose="00000500000000000000"/>
              </a:rPr>
              <a:t>NỘI DUNG CHÍNH</a:t>
            </a:r>
            <a:endParaRPr lang="en-US" sz="6285">
              <a:solidFill>
                <a:srgbClr val="FD967E"/>
              </a:solidFill>
              <a:latin typeface="Sedgwick Ave" panose="00000500000000000000"/>
            </a:endParaRPr>
          </a:p>
        </p:txBody>
      </p:sp>
      <p:sp>
        <p:nvSpPr>
          <p:cNvPr id="18" name="Freeform 18"/>
          <p:cNvSpPr/>
          <p:nvPr/>
        </p:nvSpPr>
        <p:spPr>
          <a:xfrm>
            <a:off x="10739218" y="5158244"/>
            <a:ext cx="1271339" cy="1230020"/>
          </a:xfrm>
          <a:custGeom>
            <a:avLst/>
            <a:gdLst/>
            <a:ahLst/>
            <a:cxnLst/>
            <a:rect l="l" t="t" r="r" b="b"/>
            <a:pathLst>
              <a:path w="1271339" h="1230020">
                <a:moveTo>
                  <a:pt x="0" y="0"/>
                </a:moveTo>
                <a:lnTo>
                  <a:pt x="1271339" y="0"/>
                </a:lnTo>
                <a:lnTo>
                  <a:pt x="1271339" y="1230020"/>
                </a:lnTo>
                <a:lnTo>
                  <a:pt x="0" y="123002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TextBox 19"/>
          <p:cNvSpPr txBox="1"/>
          <p:nvPr/>
        </p:nvSpPr>
        <p:spPr>
          <a:xfrm>
            <a:off x="7571453" y="5370901"/>
            <a:ext cx="3167765" cy="1714178"/>
          </a:xfrm>
          <a:prstGeom prst="rect">
            <a:avLst/>
          </a:prstGeom>
        </p:spPr>
        <p:txBody>
          <a:bodyPr lIns="0" tIns="0" rIns="0" bIns="0" rtlCol="0" anchor="t">
            <a:spAutoFit/>
          </a:bodyPr>
          <a:lstStyle/>
          <a:p>
            <a:pPr algn="ctr">
              <a:lnSpc>
                <a:spcPts val="6840"/>
              </a:lnSpc>
            </a:pPr>
            <a:r>
              <a:rPr lang="en-US" sz="4885">
                <a:solidFill>
                  <a:srgbClr val="514543"/>
                </a:solidFill>
                <a:latin typeface="Dancing Script Bold" panose="03080800040507000D00"/>
              </a:rPr>
              <a:t>Xây dựng </a:t>
            </a:r>
            <a:endParaRPr lang="en-US" sz="4885">
              <a:solidFill>
                <a:srgbClr val="514543"/>
              </a:solidFill>
              <a:latin typeface="Dancing Script Bold" panose="03080800040507000D00"/>
            </a:endParaRPr>
          </a:p>
          <a:p>
            <a:pPr algn="ctr">
              <a:lnSpc>
                <a:spcPts val="6840"/>
              </a:lnSpc>
              <a:spcBef>
                <a:spcPct val="0"/>
              </a:spcBef>
            </a:pPr>
            <a:r>
              <a:rPr lang="en-US" sz="4885">
                <a:solidFill>
                  <a:srgbClr val="514543"/>
                </a:solidFill>
                <a:latin typeface="Dancing Script Bold" panose="03080800040507000D00"/>
              </a:rPr>
              <a:t>mô hình</a:t>
            </a:r>
            <a:endParaRPr lang="en-US" sz="4885">
              <a:solidFill>
                <a:srgbClr val="514543"/>
              </a:solidFill>
              <a:latin typeface="Dancing Script Bold" panose="03080800040507000D00"/>
            </a:endParaRPr>
          </a:p>
        </p:txBody>
      </p:sp>
      <p:sp>
        <p:nvSpPr>
          <p:cNvPr id="20" name="TextBox 20"/>
          <p:cNvSpPr txBox="1"/>
          <p:nvPr/>
        </p:nvSpPr>
        <p:spPr>
          <a:xfrm>
            <a:off x="12480285" y="5335341"/>
            <a:ext cx="2205636" cy="1749738"/>
          </a:xfrm>
          <a:prstGeom prst="rect">
            <a:avLst/>
          </a:prstGeom>
        </p:spPr>
        <p:txBody>
          <a:bodyPr lIns="0" tIns="0" rIns="0" bIns="0" rtlCol="0" anchor="t">
            <a:spAutoFit/>
          </a:bodyPr>
          <a:lstStyle/>
          <a:p>
            <a:pPr algn="ctr">
              <a:lnSpc>
                <a:spcPts val="6980"/>
              </a:lnSpc>
            </a:pPr>
            <a:r>
              <a:rPr lang="en-US" sz="4985">
                <a:solidFill>
                  <a:srgbClr val="514543"/>
                </a:solidFill>
                <a:latin typeface="Dancing Script Bold" panose="03080800040507000D00"/>
              </a:rPr>
              <a:t>Demo </a:t>
            </a:r>
            <a:endParaRPr lang="en-US" sz="4985">
              <a:solidFill>
                <a:srgbClr val="514543"/>
              </a:solidFill>
              <a:latin typeface="Dancing Script Bold" panose="03080800040507000D00"/>
            </a:endParaRPr>
          </a:p>
          <a:p>
            <a:pPr algn="ctr">
              <a:lnSpc>
                <a:spcPts val="6980"/>
              </a:lnSpc>
              <a:spcBef>
                <a:spcPct val="0"/>
              </a:spcBef>
            </a:pPr>
            <a:r>
              <a:rPr lang="en-US" sz="4985">
                <a:solidFill>
                  <a:srgbClr val="514543"/>
                </a:solidFill>
                <a:latin typeface="Dancing Script Bold" panose="03080800040507000D00"/>
              </a:rPr>
              <a:t>mô hình</a:t>
            </a:r>
            <a:endParaRPr lang="en-US" sz="4985">
              <a:solidFill>
                <a:srgbClr val="514543"/>
              </a:solidFill>
              <a:latin typeface="Dancing Script Bold" panose="03080800040507000D00"/>
            </a:endParaRPr>
          </a:p>
        </p:txBody>
      </p:sp>
      <p:sp>
        <p:nvSpPr>
          <p:cNvPr id="21" name="Freeform 21"/>
          <p:cNvSpPr/>
          <p:nvPr/>
        </p:nvSpPr>
        <p:spPr>
          <a:xfrm rot="9609272">
            <a:off x="5653116" y="1157006"/>
            <a:ext cx="889508" cy="839914"/>
          </a:xfrm>
          <a:custGeom>
            <a:avLst/>
            <a:gdLst/>
            <a:ahLst/>
            <a:cxnLst/>
            <a:rect l="l" t="t" r="r" b="b"/>
            <a:pathLst>
              <a:path w="889508" h="839914">
                <a:moveTo>
                  <a:pt x="0" y="0"/>
                </a:moveTo>
                <a:lnTo>
                  <a:pt x="889508" y="0"/>
                </a:lnTo>
                <a:lnTo>
                  <a:pt x="889508" y="839913"/>
                </a:lnTo>
                <a:lnTo>
                  <a:pt x="0" y="839913"/>
                </a:lnTo>
                <a:lnTo>
                  <a:pt x="0" y="0"/>
                </a:lnTo>
                <a:close/>
              </a:path>
            </a:pathLst>
          </a:custGeom>
          <a:blipFill>
            <a:blip r:embed="rId17">
              <a:extLst>
                <a:ext uri="{96DAC541-7B7A-43D3-8B79-37D633B846F1}">
                  <asvg:svgBlip xmlns:asvg="http://schemas.microsoft.com/office/drawing/2016/SVG/main" r:embed="rId18"/>
                </a:ext>
              </a:extLst>
            </a:blip>
            <a:stretch>
              <a:fillRect l="-47490" t="-49951"/>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778857" y="597894"/>
            <a:ext cx="16779506" cy="9115823"/>
            <a:chOff x="0" y="0"/>
            <a:chExt cx="4436450" cy="2410196"/>
          </a:xfrm>
        </p:grpSpPr>
        <p:sp>
          <p:nvSpPr>
            <p:cNvPr id="3" name="Freeform 3"/>
            <p:cNvSpPr/>
            <p:nvPr/>
          </p:nvSpPr>
          <p:spPr>
            <a:xfrm>
              <a:off x="0" y="0"/>
              <a:ext cx="4436450" cy="2410196"/>
            </a:xfrm>
            <a:custGeom>
              <a:avLst/>
              <a:gdLst/>
              <a:ahLst/>
              <a:cxnLst/>
              <a:rect l="l" t="t" r="r" b="b"/>
              <a:pathLst>
                <a:path w="4436450" h="2410196">
                  <a:moveTo>
                    <a:pt x="17071" y="0"/>
                  </a:moveTo>
                  <a:lnTo>
                    <a:pt x="4419379" y="0"/>
                  </a:lnTo>
                  <a:cubicBezTo>
                    <a:pt x="4423906" y="0"/>
                    <a:pt x="4428248" y="1799"/>
                    <a:pt x="4431450" y="5000"/>
                  </a:cubicBezTo>
                  <a:cubicBezTo>
                    <a:pt x="4434651" y="8202"/>
                    <a:pt x="4436450" y="12544"/>
                    <a:pt x="4436450" y="17071"/>
                  </a:cubicBezTo>
                  <a:lnTo>
                    <a:pt x="4436450" y="2393124"/>
                  </a:lnTo>
                  <a:cubicBezTo>
                    <a:pt x="4436450" y="2397652"/>
                    <a:pt x="4434651" y="2401994"/>
                    <a:pt x="4431450" y="2405196"/>
                  </a:cubicBezTo>
                  <a:cubicBezTo>
                    <a:pt x="4428248" y="2408397"/>
                    <a:pt x="4423906" y="2410196"/>
                    <a:pt x="4419379" y="2410196"/>
                  </a:cubicBezTo>
                  <a:lnTo>
                    <a:pt x="17071" y="2410196"/>
                  </a:lnTo>
                  <a:cubicBezTo>
                    <a:pt x="12544" y="2410196"/>
                    <a:pt x="8202" y="2408397"/>
                    <a:pt x="5000" y="2405196"/>
                  </a:cubicBezTo>
                  <a:cubicBezTo>
                    <a:pt x="1799" y="2401994"/>
                    <a:pt x="0" y="2397652"/>
                    <a:pt x="0" y="2393124"/>
                  </a:cubicBezTo>
                  <a:lnTo>
                    <a:pt x="0" y="17071"/>
                  </a:lnTo>
                  <a:cubicBezTo>
                    <a:pt x="0" y="12544"/>
                    <a:pt x="1799" y="8202"/>
                    <a:pt x="5000" y="5000"/>
                  </a:cubicBezTo>
                  <a:cubicBezTo>
                    <a:pt x="8202" y="1799"/>
                    <a:pt x="12544" y="0"/>
                    <a:pt x="17071" y="0"/>
                  </a:cubicBezTo>
                  <a:close/>
                </a:path>
              </a:pathLst>
            </a:custGeom>
            <a:solidFill>
              <a:srgbClr val="FFFFFF"/>
            </a:solidFill>
          </p:spPr>
        </p:sp>
        <p:sp>
          <p:nvSpPr>
            <p:cNvPr id="4" name="TextBox 4"/>
            <p:cNvSpPr txBox="1"/>
            <p:nvPr/>
          </p:nvSpPr>
          <p:spPr>
            <a:xfrm>
              <a:off x="0" y="-57150"/>
              <a:ext cx="4436450" cy="2467346"/>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519294" y="-95273"/>
            <a:ext cx="1831375" cy="2063521"/>
          </a:xfrm>
          <a:custGeom>
            <a:avLst/>
            <a:gdLst/>
            <a:ahLst/>
            <a:cxnLst/>
            <a:rect l="l" t="t" r="r" b="b"/>
            <a:pathLst>
              <a:path w="1831375" h="2063521">
                <a:moveTo>
                  <a:pt x="0" y="0"/>
                </a:moveTo>
                <a:lnTo>
                  <a:pt x="1831375" y="0"/>
                </a:lnTo>
                <a:lnTo>
                  <a:pt x="1831375" y="2063521"/>
                </a:lnTo>
                <a:lnTo>
                  <a:pt x="0" y="206352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458075"/>
            <a:ext cx="1623171" cy="1828925"/>
          </a:xfrm>
          <a:custGeom>
            <a:avLst/>
            <a:gdLst/>
            <a:ahLst/>
            <a:cxnLst/>
            <a:rect l="l" t="t" r="r" b="b"/>
            <a:pathLst>
              <a:path w="1623171" h="1828925">
                <a:moveTo>
                  <a:pt x="1623171" y="0"/>
                </a:moveTo>
                <a:lnTo>
                  <a:pt x="0" y="0"/>
                </a:lnTo>
                <a:lnTo>
                  <a:pt x="0" y="1828925"/>
                </a:lnTo>
                <a:lnTo>
                  <a:pt x="1623171" y="1828925"/>
                </a:lnTo>
                <a:lnTo>
                  <a:pt x="1623171"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654831" y="1562274"/>
            <a:ext cx="5797213" cy="275368"/>
          </a:xfrm>
          <a:custGeom>
            <a:avLst/>
            <a:gdLst/>
            <a:ahLst/>
            <a:cxnLst/>
            <a:rect l="l" t="t" r="r" b="b"/>
            <a:pathLst>
              <a:path w="5797213" h="275368">
                <a:moveTo>
                  <a:pt x="0" y="0"/>
                </a:moveTo>
                <a:lnTo>
                  <a:pt x="5797212" y="0"/>
                </a:lnTo>
                <a:lnTo>
                  <a:pt x="5797212" y="275368"/>
                </a:lnTo>
                <a:lnTo>
                  <a:pt x="0" y="275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452043" y="326048"/>
            <a:ext cx="1100386" cy="1100386"/>
          </a:xfrm>
          <a:custGeom>
            <a:avLst/>
            <a:gdLst/>
            <a:ahLst/>
            <a:cxnLst/>
            <a:rect l="l" t="t" r="r" b="b"/>
            <a:pathLst>
              <a:path w="1100386" h="1100386">
                <a:moveTo>
                  <a:pt x="0" y="0"/>
                </a:moveTo>
                <a:lnTo>
                  <a:pt x="1100386" y="0"/>
                </a:lnTo>
                <a:lnTo>
                  <a:pt x="1100386" y="1100386"/>
                </a:lnTo>
                <a:lnTo>
                  <a:pt x="0" y="1100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21734" y="1837642"/>
            <a:ext cx="16037566" cy="7202325"/>
          </a:xfrm>
          <a:custGeom>
            <a:avLst/>
            <a:gdLst/>
            <a:ahLst/>
            <a:cxnLst/>
            <a:rect l="l" t="t" r="r" b="b"/>
            <a:pathLst>
              <a:path w="16037566" h="7202325">
                <a:moveTo>
                  <a:pt x="0" y="0"/>
                </a:moveTo>
                <a:lnTo>
                  <a:pt x="16037566" y="0"/>
                </a:lnTo>
                <a:lnTo>
                  <a:pt x="16037566" y="7202325"/>
                </a:lnTo>
                <a:lnTo>
                  <a:pt x="0" y="7202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63274" y="1288099"/>
            <a:ext cx="843426" cy="1554703"/>
          </a:xfrm>
          <a:custGeom>
            <a:avLst/>
            <a:gdLst/>
            <a:ahLst/>
            <a:cxnLst/>
            <a:rect l="l" t="t" r="r" b="b"/>
            <a:pathLst>
              <a:path w="843426" h="1554703">
                <a:moveTo>
                  <a:pt x="0" y="0"/>
                </a:moveTo>
                <a:lnTo>
                  <a:pt x="843426" y="0"/>
                </a:lnTo>
                <a:lnTo>
                  <a:pt x="843426" y="1554704"/>
                </a:lnTo>
                <a:lnTo>
                  <a:pt x="0" y="1554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6949481" y="771466"/>
            <a:ext cx="5207913" cy="928492"/>
          </a:xfrm>
          <a:prstGeom prst="rect">
            <a:avLst/>
          </a:prstGeom>
        </p:spPr>
        <p:txBody>
          <a:bodyPr lIns="0" tIns="0" rIns="0" bIns="0" rtlCol="0" anchor="t">
            <a:spAutoFit/>
          </a:bodyPr>
          <a:lstStyle/>
          <a:p>
            <a:pPr algn="ctr">
              <a:lnSpc>
                <a:spcPts val="7625"/>
              </a:lnSpc>
              <a:spcBef>
                <a:spcPct val="0"/>
              </a:spcBef>
            </a:pPr>
            <a:r>
              <a:rPr lang="en-US" sz="5445">
                <a:solidFill>
                  <a:srgbClr val="FD967E"/>
                </a:solidFill>
                <a:latin typeface="Sedgwick Ave" panose="00000500000000000000"/>
              </a:rPr>
              <a:t>CƠ SỞ LÝ THUYẾT</a:t>
            </a:r>
            <a:endParaRPr lang="en-US" sz="5445">
              <a:solidFill>
                <a:srgbClr val="FD967E"/>
              </a:solidFill>
              <a:latin typeface="Sedgwick Ave" panose="00000500000000000000"/>
            </a:endParaRPr>
          </a:p>
        </p:txBody>
      </p:sp>
      <p:sp>
        <p:nvSpPr>
          <p:cNvPr id="12" name="Freeform 12"/>
          <p:cNvSpPr/>
          <p:nvPr/>
        </p:nvSpPr>
        <p:spPr>
          <a:xfrm rot="9609272">
            <a:off x="6210077" y="608743"/>
            <a:ext cx="889508" cy="839914"/>
          </a:xfrm>
          <a:custGeom>
            <a:avLst/>
            <a:gdLst/>
            <a:ahLst/>
            <a:cxnLst/>
            <a:rect l="l" t="t" r="r" b="b"/>
            <a:pathLst>
              <a:path w="889508" h="839914">
                <a:moveTo>
                  <a:pt x="0" y="0"/>
                </a:moveTo>
                <a:lnTo>
                  <a:pt x="889508" y="0"/>
                </a:lnTo>
                <a:lnTo>
                  <a:pt x="889508" y="839914"/>
                </a:lnTo>
                <a:lnTo>
                  <a:pt x="0" y="839914"/>
                </a:lnTo>
                <a:lnTo>
                  <a:pt x="0" y="0"/>
                </a:lnTo>
                <a:close/>
              </a:path>
            </a:pathLst>
          </a:custGeom>
          <a:blipFill>
            <a:blip r:embed="rId11">
              <a:extLst>
                <a:ext uri="{96DAC541-7B7A-43D3-8B79-37D633B846F1}">
                  <asvg:svgBlip xmlns:asvg="http://schemas.microsoft.com/office/drawing/2016/SVG/main" r:embed="rId12"/>
                </a:ext>
              </a:extLst>
            </a:blip>
            <a:stretch>
              <a:fillRect l="-47490" t="-49951"/>
            </a:stretch>
          </a:blipFill>
        </p:spPr>
      </p:sp>
      <p:sp>
        <p:nvSpPr>
          <p:cNvPr id="13" name="Freeform 13"/>
          <p:cNvSpPr/>
          <p:nvPr/>
        </p:nvSpPr>
        <p:spPr>
          <a:xfrm>
            <a:off x="5290031" y="5155805"/>
            <a:ext cx="7757159" cy="3340511"/>
          </a:xfrm>
          <a:custGeom>
            <a:avLst/>
            <a:gdLst/>
            <a:ahLst/>
            <a:cxnLst/>
            <a:rect l="l" t="t" r="r" b="b"/>
            <a:pathLst>
              <a:path w="7757159" h="3340511">
                <a:moveTo>
                  <a:pt x="0" y="0"/>
                </a:moveTo>
                <a:lnTo>
                  <a:pt x="7757159" y="0"/>
                </a:lnTo>
                <a:lnTo>
                  <a:pt x="7757159" y="3340511"/>
                </a:lnTo>
                <a:lnTo>
                  <a:pt x="0" y="3340511"/>
                </a:lnTo>
                <a:lnTo>
                  <a:pt x="0" y="0"/>
                </a:lnTo>
                <a:close/>
              </a:path>
            </a:pathLst>
          </a:custGeom>
          <a:blipFill>
            <a:blip r:embed="rId13"/>
            <a:stretch>
              <a:fillRect/>
            </a:stretch>
          </a:blipFill>
        </p:spPr>
      </p:sp>
      <p:sp>
        <p:nvSpPr>
          <p:cNvPr id="14" name="TextBox 14"/>
          <p:cNvSpPr txBox="1"/>
          <p:nvPr/>
        </p:nvSpPr>
        <p:spPr>
          <a:xfrm>
            <a:off x="1610082" y="2195659"/>
            <a:ext cx="15313941" cy="3245485"/>
          </a:xfrm>
          <a:prstGeom prst="rect">
            <a:avLst/>
          </a:prstGeom>
        </p:spPr>
        <p:txBody>
          <a:bodyPr lIns="0" tIns="0" rIns="0" bIns="0" rtlCol="0" anchor="t">
            <a:spAutoFit/>
          </a:bodyPr>
          <a:lstStyle/>
          <a:p>
            <a:pPr algn="ctr">
              <a:lnSpc>
                <a:spcPts val="4340"/>
              </a:lnSpc>
            </a:pPr>
            <a:r>
              <a:rPr lang="en-US" sz="3100">
                <a:solidFill>
                  <a:srgbClr val="514543"/>
                </a:solidFill>
                <a:latin typeface="Cabin Bold" panose="00000800000000000000"/>
              </a:rPr>
              <a:t>1.Tổng quan về mạng Neural  nhân tạo</a:t>
            </a:r>
            <a:endParaRPr lang="en-US" sz="3100">
              <a:solidFill>
                <a:srgbClr val="514543"/>
              </a:solidFill>
              <a:latin typeface="Cabin Bold" panose="00000800000000000000"/>
            </a:endParaRPr>
          </a:p>
          <a:p>
            <a:pPr>
              <a:lnSpc>
                <a:spcPts val="4340"/>
              </a:lnSpc>
            </a:pPr>
            <a:r>
              <a:rPr lang="en-US" sz="3100">
                <a:solidFill>
                  <a:srgbClr val="514543"/>
                </a:solidFill>
                <a:latin typeface="Cabin" panose="00000500000000000000"/>
              </a:rPr>
              <a:t>Artificial Neural Network là mạng neural nhân tạo và là mô hình toán học hoặc mô hình toán được xây dựng thông qua các neural sinh học. Nó bao gồm các nhóm việc, neural nhân tạo có thể nối hút với nhau và xử lý các thông tin bằng biện pháp truyền theo các kết nối rồi tính toán giá trị mới tại các nút.</a:t>
            </a:r>
            <a:endParaRPr lang="en-US" sz="3100">
              <a:solidFill>
                <a:srgbClr val="514543"/>
              </a:solidFill>
              <a:latin typeface="Cabin" panose="00000500000000000000"/>
            </a:endParaRPr>
          </a:p>
          <a:p>
            <a:pPr algn="ctr">
              <a:lnSpc>
                <a:spcPts val="434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298954" y="560978"/>
            <a:ext cx="17640871" cy="9312707"/>
            <a:chOff x="0" y="0"/>
            <a:chExt cx="4664192" cy="2462251"/>
          </a:xfrm>
        </p:grpSpPr>
        <p:sp>
          <p:nvSpPr>
            <p:cNvPr id="3" name="Freeform 3"/>
            <p:cNvSpPr/>
            <p:nvPr/>
          </p:nvSpPr>
          <p:spPr>
            <a:xfrm>
              <a:off x="0" y="0"/>
              <a:ext cx="4664192" cy="2462251"/>
            </a:xfrm>
            <a:custGeom>
              <a:avLst/>
              <a:gdLst/>
              <a:ahLst/>
              <a:cxnLst/>
              <a:rect l="l" t="t" r="r" b="b"/>
              <a:pathLst>
                <a:path w="4664192" h="2462251">
                  <a:moveTo>
                    <a:pt x="16238" y="0"/>
                  </a:moveTo>
                  <a:lnTo>
                    <a:pt x="4647955" y="0"/>
                  </a:lnTo>
                  <a:cubicBezTo>
                    <a:pt x="4652261" y="0"/>
                    <a:pt x="4656391" y="1711"/>
                    <a:pt x="4659437" y="4756"/>
                  </a:cubicBezTo>
                  <a:cubicBezTo>
                    <a:pt x="4662482" y="7801"/>
                    <a:pt x="4664192" y="11931"/>
                    <a:pt x="4664192" y="16238"/>
                  </a:cubicBezTo>
                  <a:lnTo>
                    <a:pt x="4664192" y="2446013"/>
                  </a:lnTo>
                  <a:cubicBezTo>
                    <a:pt x="4664192" y="2454981"/>
                    <a:pt x="4656922" y="2462251"/>
                    <a:pt x="4647955" y="2462251"/>
                  </a:cubicBezTo>
                  <a:lnTo>
                    <a:pt x="16238" y="2462251"/>
                  </a:lnTo>
                  <a:cubicBezTo>
                    <a:pt x="7270" y="2462251"/>
                    <a:pt x="0" y="2454981"/>
                    <a:pt x="0" y="2446013"/>
                  </a:cubicBezTo>
                  <a:lnTo>
                    <a:pt x="0" y="16238"/>
                  </a:lnTo>
                  <a:cubicBezTo>
                    <a:pt x="0" y="7270"/>
                    <a:pt x="7270" y="0"/>
                    <a:pt x="16238" y="0"/>
                  </a:cubicBezTo>
                  <a:close/>
                </a:path>
              </a:pathLst>
            </a:custGeom>
            <a:solidFill>
              <a:srgbClr val="FFFFFF"/>
            </a:solidFill>
          </p:spPr>
        </p:sp>
        <p:sp>
          <p:nvSpPr>
            <p:cNvPr id="4" name="TextBox 4"/>
            <p:cNvSpPr txBox="1"/>
            <p:nvPr/>
          </p:nvSpPr>
          <p:spPr>
            <a:xfrm>
              <a:off x="0" y="-57150"/>
              <a:ext cx="4664192" cy="2519401"/>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497820" y="-95273"/>
            <a:ext cx="1852848" cy="2087716"/>
          </a:xfrm>
          <a:custGeom>
            <a:avLst/>
            <a:gdLst/>
            <a:ahLst/>
            <a:cxnLst/>
            <a:rect l="l" t="t" r="r" b="b"/>
            <a:pathLst>
              <a:path w="1852848" h="2087716">
                <a:moveTo>
                  <a:pt x="0" y="0"/>
                </a:moveTo>
                <a:lnTo>
                  <a:pt x="1852849" y="0"/>
                </a:lnTo>
                <a:lnTo>
                  <a:pt x="1852849" y="2087716"/>
                </a:lnTo>
                <a:lnTo>
                  <a:pt x="0" y="208771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0" y="8125976"/>
            <a:ext cx="1917909" cy="2161024"/>
          </a:xfrm>
          <a:custGeom>
            <a:avLst/>
            <a:gdLst/>
            <a:ahLst/>
            <a:cxnLst/>
            <a:rect l="l" t="t" r="r" b="b"/>
            <a:pathLst>
              <a:path w="1917909" h="2161024">
                <a:moveTo>
                  <a:pt x="1917909" y="0"/>
                </a:moveTo>
                <a:lnTo>
                  <a:pt x="0" y="0"/>
                </a:lnTo>
                <a:lnTo>
                  <a:pt x="0" y="2161024"/>
                </a:lnTo>
                <a:lnTo>
                  <a:pt x="1917909" y="2161024"/>
                </a:lnTo>
                <a:lnTo>
                  <a:pt x="191790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654831" y="1439279"/>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452043" y="296279"/>
            <a:ext cx="1418368" cy="1418368"/>
          </a:xfrm>
          <a:custGeom>
            <a:avLst/>
            <a:gdLst/>
            <a:ahLst/>
            <a:cxnLst/>
            <a:rect l="l" t="t" r="r" b="b"/>
            <a:pathLst>
              <a:path w="1418368" h="1418368">
                <a:moveTo>
                  <a:pt x="0" y="0"/>
                </a:moveTo>
                <a:lnTo>
                  <a:pt x="1418368" y="0"/>
                </a:lnTo>
                <a:lnTo>
                  <a:pt x="1418368" y="1418367"/>
                </a:lnTo>
                <a:lnTo>
                  <a:pt x="0" y="141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594279" y="1648605"/>
            <a:ext cx="16944664" cy="7609695"/>
          </a:xfrm>
          <a:custGeom>
            <a:avLst/>
            <a:gdLst/>
            <a:ahLst/>
            <a:cxnLst/>
            <a:rect l="l" t="t" r="r" b="b"/>
            <a:pathLst>
              <a:path w="16944664" h="7609695">
                <a:moveTo>
                  <a:pt x="0" y="0"/>
                </a:moveTo>
                <a:lnTo>
                  <a:pt x="16944665" y="0"/>
                </a:lnTo>
                <a:lnTo>
                  <a:pt x="16944665" y="7609695"/>
                </a:lnTo>
                <a:lnTo>
                  <a:pt x="0" y="76096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6977872" y="623829"/>
            <a:ext cx="5474172" cy="953134"/>
          </a:xfrm>
          <a:prstGeom prst="rect">
            <a:avLst/>
          </a:prstGeom>
        </p:spPr>
        <p:txBody>
          <a:bodyPr lIns="0" tIns="0" rIns="0" bIns="0" rtlCol="0" anchor="t">
            <a:spAutoFit/>
          </a:bodyPr>
          <a:lstStyle/>
          <a:p>
            <a:pPr algn="ctr">
              <a:lnSpc>
                <a:spcPts val="7840"/>
              </a:lnSpc>
              <a:spcBef>
                <a:spcPct val="0"/>
              </a:spcBef>
            </a:pPr>
            <a:r>
              <a:rPr lang="en-US" sz="5600">
                <a:solidFill>
                  <a:srgbClr val="E79C97"/>
                </a:solidFill>
                <a:latin typeface="Sedgwick Ave" panose="00000500000000000000"/>
              </a:rPr>
              <a:t>CƠ SỞ LÝ THUYẾT</a:t>
            </a:r>
            <a:endParaRPr lang="en-US" sz="5600">
              <a:solidFill>
                <a:srgbClr val="E79C97"/>
              </a:solidFill>
              <a:latin typeface="Sedgwick Ave" panose="00000500000000000000"/>
            </a:endParaRPr>
          </a:p>
        </p:txBody>
      </p:sp>
      <p:sp>
        <p:nvSpPr>
          <p:cNvPr id="11" name="Freeform 11"/>
          <p:cNvSpPr/>
          <p:nvPr/>
        </p:nvSpPr>
        <p:spPr>
          <a:xfrm rot="9609272">
            <a:off x="6210077" y="528628"/>
            <a:ext cx="889508" cy="839914"/>
          </a:xfrm>
          <a:custGeom>
            <a:avLst/>
            <a:gdLst/>
            <a:ahLst/>
            <a:cxnLst/>
            <a:rect l="l" t="t" r="r" b="b"/>
            <a:pathLst>
              <a:path w="889508" h="839914">
                <a:moveTo>
                  <a:pt x="0" y="0"/>
                </a:moveTo>
                <a:lnTo>
                  <a:pt x="889508" y="0"/>
                </a:lnTo>
                <a:lnTo>
                  <a:pt x="889508" y="839914"/>
                </a:lnTo>
                <a:lnTo>
                  <a:pt x="0" y="839914"/>
                </a:lnTo>
                <a:lnTo>
                  <a:pt x="0" y="0"/>
                </a:lnTo>
                <a:close/>
              </a:path>
            </a:pathLst>
          </a:custGeom>
          <a:blipFill>
            <a:blip r:embed="rId9">
              <a:extLst>
                <a:ext uri="{96DAC541-7B7A-43D3-8B79-37D633B846F1}">
                  <asvg:svgBlip xmlns:asvg="http://schemas.microsoft.com/office/drawing/2016/SVG/main" r:embed="rId10"/>
                </a:ext>
              </a:extLst>
            </a:blip>
            <a:stretch>
              <a:fillRect l="-47490" t="-49951"/>
            </a:stretch>
          </a:blipFill>
        </p:spPr>
      </p:sp>
      <p:sp>
        <p:nvSpPr>
          <p:cNvPr id="12" name="Freeform 12"/>
          <p:cNvSpPr/>
          <p:nvPr/>
        </p:nvSpPr>
        <p:spPr>
          <a:xfrm flipH="1">
            <a:off x="1055663" y="726810"/>
            <a:ext cx="1059796" cy="1424936"/>
          </a:xfrm>
          <a:custGeom>
            <a:avLst/>
            <a:gdLst/>
            <a:ahLst/>
            <a:cxnLst/>
            <a:rect l="l" t="t" r="r" b="b"/>
            <a:pathLst>
              <a:path w="1059796" h="1424936">
                <a:moveTo>
                  <a:pt x="1059797" y="0"/>
                </a:moveTo>
                <a:lnTo>
                  <a:pt x="0" y="0"/>
                </a:lnTo>
                <a:lnTo>
                  <a:pt x="0" y="1424937"/>
                </a:lnTo>
                <a:lnTo>
                  <a:pt x="1059797" y="1424937"/>
                </a:lnTo>
                <a:lnTo>
                  <a:pt x="1059797"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055663" y="2104122"/>
            <a:ext cx="16203637" cy="4430996"/>
          </a:xfrm>
          <a:prstGeom prst="rect">
            <a:avLst/>
          </a:prstGeom>
        </p:spPr>
        <p:txBody>
          <a:bodyPr lIns="0" tIns="0" rIns="0" bIns="0" rtlCol="0" anchor="t">
            <a:spAutoFit/>
          </a:bodyPr>
          <a:lstStyle/>
          <a:p>
            <a:pPr algn="ctr">
              <a:lnSpc>
                <a:spcPts val="4095"/>
              </a:lnSpc>
            </a:pPr>
            <a:r>
              <a:rPr lang="en-US" sz="2925">
                <a:solidFill>
                  <a:srgbClr val="514543"/>
                </a:solidFill>
                <a:latin typeface="Cabin Bold" panose="00000800000000000000"/>
              </a:rPr>
              <a:t>2.Giới thiệu về mạng Neural tích chập (CNN)</a:t>
            </a:r>
            <a:endParaRPr lang="en-US" sz="2925">
              <a:solidFill>
                <a:srgbClr val="514543"/>
              </a:solidFill>
              <a:latin typeface="Cabin Bold" panose="00000800000000000000"/>
            </a:endParaRPr>
          </a:p>
          <a:p>
            <a:pPr>
              <a:lnSpc>
                <a:spcPts val="4095"/>
              </a:lnSpc>
            </a:pPr>
            <a:r>
              <a:rPr lang="en-US" sz="2925">
                <a:solidFill>
                  <a:srgbClr val="514543"/>
                </a:solidFill>
                <a:latin typeface="Cabin" panose="00000500000000000000"/>
              </a:rPr>
              <a:t>+ Mạng Neural tích chập (CNN - Convolutional Neural Network) là một trong những mô hình mạng học sâu phổ biến nhất hiện nay, có khả năng nhận dạng và phân loại hình ảnh với độ chính xác rất cao.</a:t>
            </a:r>
            <a:endParaRPr lang="en-US" sz="2925">
              <a:solidFill>
                <a:srgbClr val="514543"/>
              </a:solidFill>
              <a:latin typeface="Cabin" panose="00000500000000000000"/>
            </a:endParaRPr>
          </a:p>
          <a:p>
            <a:pPr>
              <a:lnSpc>
                <a:spcPts val="4095"/>
              </a:lnSpc>
            </a:pPr>
            <a:r>
              <a:rPr lang="en-US" sz="2925">
                <a:solidFill>
                  <a:srgbClr val="514543"/>
                </a:solidFill>
                <a:latin typeface="Cabin" panose="00000500000000000000"/>
              </a:rPr>
              <a:t>+ Cấu trúc của mạng Neural tích chập gồm 3 lớp:</a:t>
            </a:r>
            <a:endParaRPr lang="en-US" sz="2925">
              <a:solidFill>
                <a:srgbClr val="514543"/>
              </a:solidFill>
              <a:latin typeface="Cabin" panose="00000500000000000000"/>
            </a:endParaRPr>
          </a:p>
          <a:p>
            <a:pPr marL="566420" lvl="1" indent="-283210">
              <a:lnSpc>
                <a:spcPts val="3670"/>
              </a:lnSpc>
              <a:buFont typeface="Arial" panose="020B0604020202020204"/>
              <a:buChar char="•"/>
            </a:pPr>
            <a:r>
              <a:rPr lang="en-US" sz="2620">
                <a:solidFill>
                  <a:srgbClr val="514543"/>
                </a:solidFill>
                <a:latin typeface="Cabin" panose="00000500000000000000"/>
              </a:rPr>
              <a:t>Lớp tích chập(Convolutional)</a:t>
            </a:r>
            <a:endParaRPr lang="en-US" sz="2620">
              <a:solidFill>
                <a:srgbClr val="514543"/>
              </a:solidFill>
              <a:latin typeface="Cabin" panose="00000500000000000000"/>
            </a:endParaRPr>
          </a:p>
          <a:p>
            <a:pPr marL="566420" lvl="1" indent="-283210">
              <a:lnSpc>
                <a:spcPts val="3670"/>
              </a:lnSpc>
              <a:buFont typeface="Arial" panose="020B0604020202020204"/>
              <a:buChar char="•"/>
            </a:pPr>
            <a:r>
              <a:rPr lang="en-US" sz="2620">
                <a:solidFill>
                  <a:srgbClr val="514543"/>
                </a:solidFill>
                <a:latin typeface="Cabin" panose="00000500000000000000"/>
              </a:rPr>
              <a:t>Lớp tổng hợp (Pooling)</a:t>
            </a:r>
            <a:endParaRPr lang="en-US" sz="2620">
              <a:solidFill>
                <a:srgbClr val="514543"/>
              </a:solidFill>
              <a:latin typeface="Cabin" panose="00000500000000000000"/>
            </a:endParaRPr>
          </a:p>
          <a:p>
            <a:pPr marL="566420" lvl="1" indent="-283210">
              <a:lnSpc>
                <a:spcPts val="3670"/>
              </a:lnSpc>
              <a:buFont typeface="Arial" panose="020B0604020202020204"/>
              <a:buChar char="•"/>
            </a:pPr>
            <a:r>
              <a:rPr lang="en-US" sz="2620">
                <a:solidFill>
                  <a:srgbClr val="514543"/>
                </a:solidFill>
                <a:latin typeface="Cabin" panose="00000500000000000000"/>
              </a:rPr>
              <a:t>Lớp kết nối đầy đủ (Fully - Connected)</a:t>
            </a:r>
            <a:endParaRPr lang="en-US" sz="2620">
              <a:solidFill>
                <a:srgbClr val="514543"/>
              </a:solidFill>
              <a:latin typeface="Cabin" panose="00000500000000000000"/>
            </a:endParaRPr>
          </a:p>
          <a:p>
            <a:pPr>
              <a:lnSpc>
                <a:spcPts val="4095"/>
              </a:lnSpc>
            </a:pPr>
          </a:p>
          <a:p>
            <a:pPr>
              <a:lnSpc>
                <a:spcPts val="4095"/>
              </a:lnSpc>
              <a:spcBef>
                <a:spcPct val="0"/>
              </a:spcBef>
            </a:pPr>
          </a:p>
        </p:txBody>
      </p:sp>
      <p:sp>
        <p:nvSpPr>
          <p:cNvPr id="14" name="Freeform 14"/>
          <p:cNvSpPr/>
          <p:nvPr/>
        </p:nvSpPr>
        <p:spPr>
          <a:xfrm>
            <a:off x="4269625" y="5740863"/>
            <a:ext cx="10567625" cy="2945753"/>
          </a:xfrm>
          <a:custGeom>
            <a:avLst/>
            <a:gdLst/>
            <a:ahLst/>
            <a:cxnLst/>
            <a:rect l="l" t="t" r="r" b="b"/>
            <a:pathLst>
              <a:path w="10567625" h="2945753">
                <a:moveTo>
                  <a:pt x="0" y="0"/>
                </a:moveTo>
                <a:lnTo>
                  <a:pt x="10567625" y="0"/>
                </a:lnTo>
                <a:lnTo>
                  <a:pt x="10567625" y="2945753"/>
                </a:lnTo>
                <a:lnTo>
                  <a:pt x="0" y="2945753"/>
                </a:lnTo>
                <a:lnTo>
                  <a:pt x="0" y="0"/>
                </a:lnTo>
                <a:close/>
              </a:path>
            </a:pathLst>
          </a:custGeom>
          <a:blipFill>
            <a:blip r:embed="rId13"/>
            <a:stretch>
              <a:fillRect l="-1337" r="-1337" b="-98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557364" y="573283"/>
            <a:ext cx="17124052" cy="9201836"/>
            <a:chOff x="0" y="0"/>
            <a:chExt cx="4527547" cy="2432937"/>
          </a:xfrm>
        </p:grpSpPr>
        <p:sp>
          <p:nvSpPr>
            <p:cNvPr id="3" name="Freeform 3"/>
            <p:cNvSpPr/>
            <p:nvPr/>
          </p:nvSpPr>
          <p:spPr>
            <a:xfrm>
              <a:off x="0" y="0"/>
              <a:ext cx="4527547" cy="2432937"/>
            </a:xfrm>
            <a:custGeom>
              <a:avLst/>
              <a:gdLst/>
              <a:ahLst/>
              <a:cxnLst/>
              <a:rect l="l" t="t" r="r" b="b"/>
              <a:pathLst>
                <a:path w="4527547" h="2432937">
                  <a:moveTo>
                    <a:pt x="16728" y="0"/>
                  </a:moveTo>
                  <a:lnTo>
                    <a:pt x="4510819" y="0"/>
                  </a:lnTo>
                  <a:cubicBezTo>
                    <a:pt x="4520057" y="0"/>
                    <a:pt x="4527547" y="7489"/>
                    <a:pt x="4527547" y="16728"/>
                  </a:cubicBezTo>
                  <a:lnTo>
                    <a:pt x="4527547" y="2416209"/>
                  </a:lnTo>
                  <a:cubicBezTo>
                    <a:pt x="4527547" y="2420646"/>
                    <a:pt x="4525785" y="2424901"/>
                    <a:pt x="4522648" y="2428038"/>
                  </a:cubicBezTo>
                  <a:cubicBezTo>
                    <a:pt x="4519510" y="2431175"/>
                    <a:pt x="4515255" y="2432937"/>
                    <a:pt x="4510819" y="2432937"/>
                  </a:cubicBezTo>
                  <a:lnTo>
                    <a:pt x="16728" y="2432937"/>
                  </a:lnTo>
                  <a:cubicBezTo>
                    <a:pt x="7489" y="2432937"/>
                    <a:pt x="0" y="2425448"/>
                    <a:pt x="0" y="2416209"/>
                  </a:cubicBezTo>
                  <a:lnTo>
                    <a:pt x="0" y="16728"/>
                  </a:lnTo>
                  <a:cubicBezTo>
                    <a:pt x="0" y="7489"/>
                    <a:pt x="7489" y="0"/>
                    <a:pt x="16728" y="0"/>
                  </a:cubicBezTo>
                  <a:close/>
                </a:path>
              </a:pathLst>
            </a:custGeom>
            <a:solidFill>
              <a:srgbClr val="FFFFFF"/>
            </a:solidFill>
          </p:spPr>
        </p:sp>
        <p:sp>
          <p:nvSpPr>
            <p:cNvPr id="4" name="TextBox 4"/>
            <p:cNvSpPr txBox="1"/>
            <p:nvPr/>
          </p:nvSpPr>
          <p:spPr>
            <a:xfrm>
              <a:off x="0" y="-57150"/>
              <a:ext cx="4527547" cy="2490087"/>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657644" y="-95273"/>
            <a:ext cx="1693024" cy="1907633"/>
          </a:xfrm>
          <a:custGeom>
            <a:avLst/>
            <a:gdLst/>
            <a:ahLst/>
            <a:cxnLst/>
            <a:rect l="l" t="t" r="r" b="b"/>
            <a:pathLst>
              <a:path w="1693024" h="1907633">
                <a:moveTo>
                  <a:pt x="0" y="0"/>
                </a:moveTo>
                <a:lnTo>
                  <a:pt x="1693025" y="0"/>
                </a:lnTo>
                <a:lnTo>
                  <a:pt x="1693025" y="1907633"/>
                </a:lnTo>
                <a:lnTo>
                  <a:pt x="0" y="190763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285811"/>
            <a:ext cx="1776056" cy="2001189"/>
          </a:xfrm>
          <a:custGeom>
            <a:avLst/>
            <a:gdLst/>
            <a:ahLst/>
            <a:cxnLst/>
            <a:rect l="l" t="t" r="r" b="b"/>
            <a:pathLst>
              <a:path w="1776056" h="2001189">
                <a:moveTo>
                  <a:pt x="1776056" y="0"/>
                </a:moveTo>
                <a:lnTo>
                  <a:pt x="0" y="0"/>
                </a:lnTo>
                <a:lnTo>
                  <a:pt x="0" y="2001189"/>
                </a:lnTo>
                <a:lnTo>
                  <a:pt x="1776056" y="2001189"/>
                </a:lnTo>
                <a:lnTo>
                  <a:pt x="177605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220783" y="1494135"/>
            <a:ext cx="5797213" cy="275368"/>
          </a:xfrm>
          <a:custGeom>
            <a:avLst/>
            <a:gdLst/>
            <a:ahLst/>
            <a:cxnLst/>
            <a:rect l="l" t="t" r="r" b="b"/>
            <a:pathLst>
              <a:path w="5797213" h="275368">
                <a:moveTo>
                  <a:pt x="0" y="0"/>
                </a:moveTo>
                <a:lnTo>
                  <a:pt x="5797213" y="0"/>
                </a:lnTo>
                <a:lnTo>
                  <a:pt x="5797213"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438017" y="334177"/>
            <a:ext cx="1159958" cy="1159958"/>
          </a:xfrm>
          <a:custGeom>
            <a:avLst/>
            <a:gdLst/>
            <a:ahLst/>
            <a:cxnLst/>
            <a:rect l="l" t="t" r="r" b="b"/>
            <a:pathLst>
              <a:path w="1159958" h="1159958">
                <a:moveTo>
                  <a:pt x="0" y="0"/>
                </a:moveTo>
                <a:lnTo>
                  <a:pt x="1159958" y="0"/>
                </a:lnTo>
                <a:lnTo>
                  <a:pt x="1159958" y="1159958"/>
                </a:lnTo>
                <a:lnTo>
                  <a:pt x="0" y="11599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355550" y="698879"/>
            <a:ext cx="5576900" cy="878083"/>
          </a:xfrm>
          <a:prstGeom prst="rect">
            <a:avLst/>
          </a:prstGeom>
        </p:spPr>
        <p:txBody>
          <a:bodyPr lIns="0" tIns="0" rIns="0" bIns="0" rtlCol="0" anchor="t">
            <a:spAutoFit/>
          </a:bodyPr>
          <a:lstStyle/>
          <a:p>
            <a:pPr algn="ctr">
              <a:lnSpc>
                <a:spcPts val="7210"/>
              </a:lnSpc>
              <a:spcBef>
                <a:spcPct val="0"/>
              </a:spcBef>
            </a:pPr>
            <a:r>
              <a:rPr lang="en-US" sz="5150">
                <a:solidFill>
                  <a:srgbClr val="E79C97"/>
                </a:solidFill>
                <a:latin typeface="Sedgwick Ave" panose="00000500000000000000"/>
              </a:rPr>
              <a:t>LỚP TÍCH CHẬP</a:t>
            </a:r>
            <a:endParaRPr lang="en-US" sz="5150">
              <a:solidFill>
                <a:srgbClr val="E79C97"/>
              </a:solidFill>
              <a:latin typeface="Sedgwick Ave" panose="00000500000000000000"/>
            </a:endParaRPr>
          </a:p>
        </p:txBody>
      </p:sp>
      <p:sp>
        <p:nvSpPr>
          <p:cNvPr id="10" name="Freeform 10"/>
          <p:cNvSpPr/>
          <p:nvPr/>
        </p:nvSpPr>
        <p:spPr>
          <a:xfrm rot="9609272">
            <a:off x="6188381" y="460223"/>
            <a:ext cx="889508" cy="839914"/>
          </a:xfrm>
          <a:custGeom>
            <a:avLst/>
            <a:gdLst/>
            <a:ahLst/>
            <a:cxnLst/>
            <a:rect l="l" t="t" r="r" b="b"/>
            <a:pathLst>
              <a:path w="889508" h="839914">
                <a:moveTo>
                  <a:pt x="0" y="0"/>
                </a:moveTo>
                <a:lnTo>
                  <a:pt x="889508" y="0"/>
                </a:lnTo>
                <a:lnTo>
                  <a:pt x="889508" y="839914"/>
                </a:lnTo>
                <a:lnTo>
                  <a:pt x="0" y="839914"/>
                </a:lnTo>
                <a:lnTo>
                  <a:pt x="0" y="0"/>
                </a:lnTo>
                <a:close/>
              </a:path>
            </a:pathLst>
          </a:custGeom>
          <a:blipFill>
            <a:blip r:embed="rId7">
              <a:extLst>
                <a:ext uri="{96DAC541-7B7A-43D3-8B79-37D633B846F1}">
                  <asvg:svgBlip xmlns:asvg="http://schemas.microsoft.com/office/drawing/2016/SVG/main" r:embed="rId8"/>
                </a:ext>
              </a:extLst>
            </a:blip>
            <a:stretch>
              <a:fillRect l="-47490" t="-49951"/>
            </a:stretch>
          </a:blipFill>
        </p:spPr>
      </p:sp>
      <p:sp>
        <p:nvSpPr>
          <p:cNvPr id="11" name="Freeform 11"/>
          <p:cNvSpPr/>
          <p:nvPr/>
        </p:nvSpPr>
        <p:spPr>
          <a:xfrm>
            <a:off x="1182873" y="4413165"/>
            <a:ext cx="6855753" cy="4359597"/>
          </a:xfrm>
          <a:custGeom>
            <a:avLst/>
            <a:gdLst/>
            <a:ahLst/>
            <a:cxnLst/>
            <a:rect l="l" t="t" r="r" b="b"/>
            <a:pathLst>
              <a:path w="6855753" h="4359597">
                <a:moveTo>
                  <a:pt x="0" y="0"/>
                </a:moveTo>
                <a:lnTo>
                  <a:pt x="6855753" y="0"/>
                </a:lnTo>
                <a:lnTo>
                  <a:pt x="6855753" y="4359597"/>
                </a:lnTo>
                <a:lnTo>
                  <a:pt x="0" y="4359597"/>
                </a:lnTo>
                <a:lnTo>
                  <a:pt x="0" y="0"/>
                </a:lnTo>
                <a:close/>
              </a:path>
            </a:pathLst>
          </a:custGeom>
          <a:blipFill>
            <a:blip r:embed="rId9"/>
            <a:stretch>
              <a:fillRect t="-4929" b="-4929"/>
            </a:stretch>
          </a:blipFill>
        </p:spPr>
      </p:sp>
      <p:pic>
        <p:nvPicPr>
          <p:cNvPr id="12" name="Picture 12">
            <a:hlinkClick r:id="" action="ppaction://media"/>
          </p:cNvPr>
          <p:cNvPicPr>
            <a:picLocks noChangeAspect="1"/>
          </p:cNvPicPr>
          <p:nvPr>
            <a:videoFile r:link="rId10"/>
            <p:extLst>
              <p:ext uri="{DAA4B4D4-6D71-4841-9C94-3DE7FCFB9230}">
                <p14:media xmlns:p14="http://schemas.microsoft.com/office/powerpoint/2010/main" r:embed="rId11"/>
              </p:ext>
            </p:extLst>
          </p:nvPr>
        </p:nvPicPr>
        <p:blipFill>
          <a:blip r:embed="rId12"/>
          <a:srcRect t="9987" r="2965" b="10368"/>
          <a:stretch>
            <a:fillRect/>
          </a:stretch>
        </p:blipFill>
        <p:spPr>
          <a:xfrm>
            <a:off x="8951502" y="4822740"/>
            <a:ext cx="7706143" cy="3556698"/>
          </a:xfrm>
          <a:prstGeom prst="rect">
            <a:avLst/>
          </a:prstGeom>
        </p:spPr>
      </p:pic>
      <p:sp>
        <p:nvSpPr>
          <p:cNvPr id="13" name="TextBox 13"/>
          <p:cNvSpPr txBox="1"/>
          <p:nvPr/>
        </p:nvSpPr>
        <p:spPr>
          <a:xfrm>
            <a:off x="1158406" y="1859985"/>
            <a:ext cx="15971187" cy="4724881"/>
          </a:xfrm>
          <a:prstGeom prst="rect">
            <a:avLst/>
          </a:prstGeom>
        </p:spPr>
        <p:txBody>
          <a:bodyPr lIns="0" tIns="0" rIns="0" bIns="0" rtlCol="0" anchor="t">
            <a:spAutoFit/>
          </a:bodyPr>
          <a:lstStyle/>
          <a:p>
            <a:pPr>
              <a:lnSpc>
                <a:spcPts val="4350"/>
              </a:lnSpc>
            </a:pPr>
            <a:r>
              <a:rPr lang="en-US" sz="3105">
                <a:solidFill>
                  <a:srgbClr val="E79C97"/>
                </a:solidFill>
                <a:latin typeface="Calibri (MS)" panose="020F0502020204030204"/>
              </a:rPr>
              <a:t>Lớp tích chập sử dụng các bộ lọc (filer/kernel) dịch chuyển lần lượt qua từng vùng ảnh đến khi hoàn thành quét toàn bộ bức ảnh, sau đó đưa qua hàm kích hoạt ReLu tạo để tạo ra một bức ảnh mới có kích thước nhỏ hơn hoặc bằng kích thước ảnh đầu vào. Kích thước này được quyết định tùy theo kích thước các khoảng trắng được thêm ở viền bức ảnh gốc (Padding). Kết quả đầu ra gọi là feature map.</a:t>
            </a:r>
            <a:endParaRPr lang="en-US" sz="3105">
              <a:solidFill>
                <a:srgbClr val="E79C97"/>
              </a:solidFill>
              <a:latin typeface="Calibri (MS)" panose="020F0502020204030204"/>
            </a:endParaRPr>
          </a:p>
          <a:p>
            <a:pPr>
              <a:lnSpc>
                <a:spcPts val="4350"/>
              </a:lnSpc>
            </a:pPr>
            <a:r>
              <a:rPr lang="en-US" sz="3105">
                <a:solidFill>
                  <a:srgbClr val="E79C97"/>
                </a:solidFill>
                <a:latin typeface="Calibri (MS)" panose="020F0502020204030204"/>
              </a:rPr>
              <a:t> </a:t>
            </a:r>
            <a:endParaRPr lang="en-US" sz="3105">
              <a:solidFill>
                <a:srgbClr val="E79C97"/>
              </a:solidFill>
              <a:latin typeface="Calibri (MS)" panose="020F0502020204030204"/>
            </a:endParaRPr>
          </a:p>
          <a:p>
            <a:pPr>
              <a:lnSpc>
                <a:spcPts val="4350"/>
              </a:lnSpc>
            </a:pPr>
          </a:p>
          <a:p>
            <a:pPr>
              <a:lnSpc>
                <a:spcPts val="7150"/>
              </a:lnSpc>
              <a:spcBef>
                <a:spcPct val="0"/>
              </a:spcBef>
            </a:pPr>
          </a:p>
        </p:txBody>
      </p:sp>
    </p:spTree>
  </p:cSld>
  <p:clrMapOvr>
    <a:masterClrMapping/>
  </p:clrMapOvr>
  <p:timing>
    <p:tnLst>
      <p:par>
        <p:cTn id="1" dur="indefinite" restart="never" nodeType="tmRoot">
          <p:childTnLst>
            <p:video>
              <p:cMediaNode vol="0">
                <p:cTn id="2" fill="hold" display="0">
                  <p:stCondLst>
                    <p:cond delay="indefinite"/>
                  </p:stCondLst>
                </p:cTn>
                <p:tgtEl>
                  <p:spTgt spid="1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532753" y="401010"/>
            <a:ext cx="17296325" cy="9411148"/>
            <a:chOff x="0" y="0"/>
            <a:chExt cx="4573095" cy="2488279"/>
          </a:xfrm>
        </p:grpSpPr>
        <p:sp>
          <p:nvSpPr>
            <p:cNvPr id="3" name="Freeform 3"/>
            <p:cNvSpPr/>
            <p:nvPr/>
          </p:nvSpPr>
          <p:spPr>
            <a:xfrm>
              <a:off x="0" y="0"/>
              <a:ext cx="4573096" cy="2488279"/>
            </a:xfrm>
            <a:custGeom>
              <a:avLst/>
              <a:gdLst/>
              <a:ahLst/>
              <a:cxnLst/>
              <a:rect l="l" t="t" r="r" b="b"/>
              <a:pathLst>
                <a:path w="4573096" h="2488279">
                  <a:moveTo>
                    <a:pt x="16561" y="0"/>
                  </a:moveTo>
                  <a:lnTo>
                    <a:pt x="4556534" y="0"/>
                  </a:lnTo>
                  <a:cubicBezTo>
                    <a:pt x="4565681" y="0"/>
                    <a:pt x="4573096" y="7415"/>
                    <a:pt x="4573096" y="16561"/>
                  </a:cubicBezTo>
                  <a:lnTo>
                    <a:pt x="4573096" y="2471718"/>
                  </a:lnTo>
                  <a:cubicBezTo>
                    <a:pt x="4573096" y="2476110"/>
                    <a:pt x="4571351" y="2480322"/>
                    <a:pt x="4568245" y="2483428"/>
                  </a:cubicBezTo>
                  <a:cubicBezTo>
                    <a:pt x="4565139" y="2486534"/>
                    <a:pt x="4560927" y="2488279"/>
                    <a:pt x="4556534" y="2488279"/>
                  </a:cubicBezTo>
                  <a:lnTo>
                    <a:pt x="16561" y="2488279"/>
                  </a:lnTo>
                  <a:cubicBezTo>
                    <a:pt x="12169" y="2488279"/>
                    <a:pt x="7957" y="2486534"/>
                    <a:pt x="4851" y="2483428"/>
                  </a:cubicBezTo>
                  <a:cubicBezTo>
                    <a:pt x="1745" y="2480322"/>
                    <a:pt x="0" y="2476110"/>
                    <a:pt x="0" y="2471718"/>
                  </a:cubicBezTo>
                  <a:lnTo>
                    <a:pt x="0" y="16561"/>
                  </a:lnTo>
                  <a:cubicBezTo>
                    <a:pt x="0" y="12169"/>
                    <a:pt x="1745" y="7957"/>
                    <a:pt x="4851" y="4851"/>
                  </a:cubicBezTo>
                  <a:cubicBezTo>
                    <a:pt x="7957" y="1745"/>
                    <a:pt x="12169" y="0"/>
                    <a:pt x="16561" y="0"/>
                  </a:cubicBezTo>
                  <a:close/>
                </a:path>
              </a:pathLst>
            </a:custGeom>
            <a:solidFill>
              <a:srgbClr val="FFFFFF"/>
            </a:solidFill>
          </p:spPr>
        </p:sp>
        <p:sp>
          <p:nvSpPr>
            <p:cNvPr id="4" name="TextBox 4"/>
            <p:cNvSpPr txBox="1"/>
            <p:nvPr/>
          </p:nvSpPr>
          <p:spPr>
            <a:xfrm>
              <a:off x="0" y="-57150"/>
              <a:ext cx="4573095" cy="2545429"/>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866559" y="-95273"/>
            <a:ext cx="1484109" cy="1672236"/>
          </a:xfrm>
          <a:custGeom>
            <a:avLst/>
            <a:gdLst/>
            <a:ahLst/>
            <a:cxnLst/>
            <a:rect l="l" t="t" r="r" b="b"/>
            <a:pathLst>
              <a:path w="1484109" h="1672236">
                <a:moveTo>
                  <a:pt x="0" y="0"/>
                </a:moveTo>
                <a:lnTo>
                  <a:pt x="1484110" y="0"/>
                </a:lnTo>
                <a:lnTo>
                  <a:pt x="1484110" y="1672235"/>
                </a:lnTo>
                <a:lnTo>
                  <a:pt x="0" y="16722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569269"/>
            <a:ext cx="1524486" cy="1717731"/>
          </a:xfrm>
          <a:custGeom>
            <a:avLst/>
            <a:gdLst/>
            <a:ahLst/>
            <a:cxnLst/>
            <a:rect l="l" t="t" r="r" b="b"/>
            <a:pathLst>
              <a:path w="1524486" h="1717731">
                <a:moveTo>
                  <a:pt x="1524486" y="0"/>
                </a:moveTo>
                <a:lnTo>
                  <a:pt x="0" y="0"/>
                </a:lnTo>
                <a:lnTo>
                  <a:pt x="0" y="1717731"/>
                </a:lnTo>
                <a:lnTo>
                  <a:pt x="1524486" y="1717731"/>
                </a:lnTo>
                <a:lnTo>
                  <a:pt x="1524486"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245394" y="1301595"/>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487686" y="43195"/>
            <a:ext cx="1258400" cy="1258400"/>
          </a:xfrm>
          <a:custGeom>
            <a:avLst/>
            <a:gdLst/>
            <a:ahLst/>
            <a:cxnLst/>
            <a:rect l="l" t="t" r="r" b="b"/>
            <a:pathLst>
              <a:path w="1258400" h="1258400">
                <a:moveTo>
                  <a:pt x="0" y="0"/>
                </a:moveTo>
                <a:lnTo>
                  <a:pt x="1258400" y="0"/>
                </a:lnTo>
                <a:lnTo>
                  <a:pt x="1258400" y="1258400"/>
                </a:lnTo>
                <a:lnTo>
                  <a:pt x="0" y="1258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003946" y="1950752"/>
            <a:ext cx="14353939" cy="2609807"/>
          </a:xfrm>
          <a:custGeom>
            <a:avLst/>
            <a:gdLst/>
            <a:ahLst/>
            <a:cxnLst/>
            <a:rect l="l" t="t" r="r" b="b"/>
            <a:pathLst>
              <a:path w="14353939" h="2609807">
                <a:moveTo>
                  <a:pt x="0" y="0"/>
                </a:moveTo>
                <a:lnTo>
                  <a:pt x="14353939" y="0"/>
                </a:lnTo>
                <a:lnTo>
                  <a:pt x="14353939" y="2609807"/>
                </a:lnTo>
                <a:lnTo>
                  <a:pt x="0" y="2609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731668">
            <a:off x="1842435" y="1859122"/>
            <a:ext cx="1278954" cy="426851"/>
          </a:xfrm>
          <a:custGeom>
            <a:avLst/>
            <a:gdLst/>
            <a:ahLst/>
            <a:cxnLst/>
            <a:rect l="l" t="t" r="r" b="b"/>
            <a:pathLst>
              <a:path w="1278954" h="426851">
                <a:moveTo>
                  <a:pt x="0" y="0"/>
                </a:moveTo>
                <a:lnTo>
                  <a:pt x="1278955" y="0"/>
                </a:lnTo>
                <a:lnTo>
                  <a:pt x="1278955" y="426851"/>
                </a:lnTo>
                <a:lnTo>
                  <a:pt x="0" y="4268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1731668">
            <a:off x="15391742" y="3955130"/>
            <a:ext cx="1278954" cy="426851"/>
          </a:xfrm>
          <a:custGeom>
            <a:avLst/>
            <a:gdLst/>
            <a:ahLst/>
            <a:cxnLst/>
            <a:rect l="l" t="t" r="r" b="b"/>
            <a:pathLst>
              <a:path w="1278954" h="426851">
                <a:moveTo>
                  <a:pt x="0" y="0"/>
                </a:moveTo>
                <a:lnTo>
                  <a:pt x="1278955" y="0"/>
                </a:lnTo>
                <a:lnTo>
                  <a:pt x="1278955" y="426851"/>
                </a:lnTo>
                <a:lnTo>
                  <a:pt x="0" y="4268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9609272">
            <a:off x="6361549" y="335635"/>
            <a:ext cx="889508" cy="839914"/>
          </a:xfrm>
          <a:custGeom>
            <a:avLst/>
            <a:gdLst/>
            <a:ahLst/>
            <a:cxnLst/>
            <a:rect l="l" t="t" r="r" b="b"/>
            <a:pathLst>
              <a:path w="889508" h="839914">
                <a:moveTo>
                  <a:pt x="0" y="0"/>
                </a:moveTo>
                <a:lnTo>
                  <a:pt x="889509" y="0"/>
                </a:lnTo>
                <a:lnTo>
                  <a:pt x="889509" y="839913"/>
                </a:lnTo>
                <a:lnTo>
                  <a:pt x="0" y="839913"/>
                </a:lnTo>
                <a:lnTo>
                  <a:pt x="0" y="0"/>
                </a:lnTo>
                <a:close/>
              </a:path>
            </a:pathLst>
          </a:custGeom>
          <a:blipFill>
            <a:blip r:embed="rId11">
              <a:extLst>
                <a:ext uri="{96DAC541-7B7A-43D3-8B79-37D633B846F1}">
                  <asvg:svgBlip xmlns:asvg="http://schemas.microsoft.com/office/drawing/2016/SVG/main" r:embed="rId12"/>
                </a:ext>
              </a:extLst>
            </a:blip>
            <a:stretch>
              <a:fillRect l="-47490" t="-49951"/>
            </a:stretch>
          </a:blipFill>
        </p:spPr>
      </p:sp>
      <p:pic>
        <p:nvPicPr>
          <p:cNvPr id="13" name="Picture 13">
            <a:hlinkClick r:id="" action="ppaction://media"/>
          </p:cNvPr>
          <p:cNvPicPr>
            <a:picLocks noChangeAspect="1"/>
          </p:cNvPicPr>
          <p:nvPr>
            <a:videoFile r:link="rId13"/>
            <p:extLst>
              <p:ext uri="{DAA4B4D4-6D71-4841-9C94-3DE7FCFB9230}">
                <p14:media xmlns:p14="http://schemas.microsoft.com/office/powerpoint/2010/main" r:embed="rId14"/>
              </p:ext>
            </p:extLst>
          </p:nvPr>
        </p:nvPicPr>
        <p:blipFill>
          <a:blip r:embed="rId15"/>
          <a:srcRect l="10089" r="9080"/>
          <a:stretch>
            <a:fillRect/>
          </a:stretch>
        </p:blipFill>
        <p:spPr>
          <a:xfrm>
            <a:off x="1664589" y="4853960"/>
            <a:ext cx="5697627" cy="3963742"/>
          </a:xfrm>
          <a:prstGeom prst="rect">
            <a:avLst/>
          </a:prstGeom>
        </p:spPr>
      </p:pic>
      <p:sp>
        <p:nvSpPr>
          <p:cNvPr id="14" name="Freeform 14"/>
          <p:cNvSpPr/>
          <p:nvPr/>
        </p:nvSpPr>
        <p:spPr>
          <a:xfrm>
            <a:off x="8852187" y="5106584"/>
            <a:ext cx="7338273" cy="3807595"/>
          </a:xfrm>
          <a:custGeom>
            <a:avLst/>
            <a:gdLst/>
            <a:ahLst/>
            <a:cxnLst/>
            <a:rect l="l" t="t" r="r" b="b"/>
            <a:pathLst>
              <a:path w="7338273" h="3807595">
                <a:moveTo>
                  <a:pt x="0" y="0"/>
                </a:moveTo>
                <a:lnTo>
                  <a:pt x="7338273" y="0"/>
                </a:lnTo>
                <a:lnTo>
                  <a:pt x="7338273" y="3807595"/>
                </a:lnTo>
                <a:lnTo>
                  <a:pt x="0" y="3807595"/>
                </a:lnTo>
                <a:lnTo>
                  <a:pt x="0" y="0"/>
                </a:lnTo>
                <a:close/>
              </a:path>
            </a:pathLst>
          </a:custGeom>
          <a:blipFill>
            <a:blip r:embed="rId16"/>
            <a:stretch>
              <a:fillRect/>
            </a:stretch>
          </a:blipFill>
        </p:spPr>
      </p:sp>
      <p:sp>
        <p:nvSpPr>
          <p:cNvPr id="15" name="TextBox 15"/>
          <p:cNvSpPr txBox="1"/>
          <p:nvPr/>
        </p:nvSpPr>
        <p:spPr>
          <a:xfrm>
            <a:off x="2283198" y="2058046"/>
            <a:ext cx="13519528" cy="2280920"/>
          </a:xfrm>
          <a:prstGeom prst="rect">
            <a:avLst/>
          </a:prstGeom>
        </p:spPr>
        <p:txBody>
          <a:bodyPr lIns="0" tIns="0" rIns="0" bIns="0" rtlCol="0" anchor="t">
            <a:spAutoFit/>
          </a:bodyPr>
          <a:lstStyle/>
          <a:p>
            <a:pPr algn="just">
              <a:lnSpc>
                <a:spcPts val="4480"/>
              </a:lnSpc>
            </a:pPr>
            <a:r>
              <a:rPr lang="en-US" sz="3200">
                <a:solidFill>
                  <a:srgbClr val="514543"/>
                </a:solidFill>
                <a:latin typeface="Calibri (MS)" panose="020F0502020204030204"/>
              </a:rPr>
              <a:t>Được sử dụng ở giữa các lớp tích chập, để giảm kích thước của các feature map, nhưng vẫn giữ được các đặc trưng quan trọng của feature map đó.</a:t>
            </a:r>
            <a:endParaRPr lang="en-US" sz="3200">
              <a:solidFill>
                <a:srgbClr val="514543"/>
              </a:solidFill>
              <a:latin typeface="Calibri (MS)" panose="020F0502020204030204"/>
            </a:endParaRPr>
          </a:p>
          <a:p>
            <a:pPr algn="just">
              <a:lnSpc>
                <a:spcPts val="4480"/>
              </a:lnSpc>
            </a:pPr>
            <a:r>
              <a:rPr lang="en-US" sz="3200">
                <a:solidFill>
                  <a:srgbClr val="514543"/>
                </a:solidFill>
                <a:latin typeface="Calibri (MS)" panose="020F0502020204030204"/>
              </a:rPr>
              <a:t>Có hai Pooling phổ biến: Max Pooling và Average Pooling</a:t>
            </a:r>
            <a:endParaRPr lang="en-US" sz="3200">
              <a:solidFill>
                <a:srgbClr val="514543"/>
              </a:solidFill>
              <a:latin typeface="Calibri (MS)" panose="020F0502020204030204"/>
            </a:endParaRPr>
          </a:p>
          <a:p>
            <a:pPr algn="just">
              <a:lnSpc>
                <a:spcPts val="4480"/>
              </a:lnSpc>
              <a:spcBef>
                <a:spcPct val="0"/>
              </a:spcBef>
            </a:pPr>
            <a:r>
              <a:rPr lang="en-US" sz="3200">
                <a:solidFill>
                  <a:srgbClr val="514543"/>
                </a:solidFill>
                <a:latin typeface="Calibri (MS)" panose="020F0502020204030204"/>
              </a:rPr>
              <a:t>Ở bài này nhóm chúng em sử dụng Max Pooling </a:t>
            </a:r>
            <a:endParaRPr lang="en-US" sz="3200">
              <a:solidFill>
                <a:srgbClr val="514543"/>
              </a:solidFill>
              <a:latin typeface="Calibri (MS)" panose="020F0502020204030204"/>
            </a:endParaRPr>
          </a:p>
        </p:txBody>
      </p:sp>
      <p:sp>
        <p:nvSpPr>
          <p:cNvPr id="16" name="TextBox 16"/>
          <p:cNvSpPr txBox="1"/>
          <p:nvPr/>
        </p:nvSpPr>
        <p:spPr>
          <a:xfrm>
            <a:off x="7153454" y="519165"/>
            <a:ext cx="3981093" cy="920114"/>
          </a:xfrm>
          <a:prstGeom prst="rect">
            <a:avLst/>
          </a:prstGeom>
        </p:spPr>
        <p:txBody>
          <a:bodyPr lIns="0" tIns="0" rIns="0" bIns="0" rtlCol="0" anchor="t">
            <a:spAutoFit/>
          </a:bodyPr>
          <a:lstStyle/>
          <a:p>
            <a:pPr algn="ctr">
              <a:lnSpc>
                <a:spcPts val="7560"/>
              </a:lnSpc>
              <a:spcBef>
                <a:spcPct val="0"/>
              </a:spcBef>
            </a:pPr>
            <a:r>
              <a:rPr lang="en-US" sz="5400">
                <a:solidFill>
                  <a:srgbClr val="E79C97"/>
                </a:solidFill>
                <a:latin typeface="Sedgwick Ave" panose="00000500000000000000"/>
              </a:rPr>
              <a:t>LỚP POOLING</a:t>
            </a:r>
            <a:endParaRPr lang="en-US" sz="5400">
              <a:solidFill>
                <a:srgbClr val="E79C97"/>
              </a:solidFill>
              <a:latin typeface="Sedgwick Ave" panose="00000500000000000000"/>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CAEC"/>
        </a:solidFill>
        <a:effectLst/>
      </p:bgPr>
    </p:bg>
    <p:spTree>
      <p:nvGrpSpPr>
        <p:cNvPr id="1" name=""/>
        <p:cNvGrpSpPr/>
        <p:nvPr/>
      </p:nvGrpSpPr>
      <p:grpSpPr>
        <a:xfrm>
          <a:off x="0" y="0"/>
          <a:ext cx="0" cy="0"/>
          <a:chOff x="0" y="0"/>
          <a:chExt cx="0" cy="0"/>
        </a:xfrm>
      </p:grpSpPr>
      <p:grpSp>
        <p:nvGrpSpPr>
          <p:cNvPr id="2" name="Group 2"/>
          <p:cNvGrpSpPr/>
          <p:nvPr/>
        </p:nvGrpSpPr>
        <p:grpSpPr>
          <a:xfrm rot="0">
            <a:off x="631195" y="499452"/>
            <a:ext cx="17148662" cy="9288096"/>
            <a:chOff x="0" y="0"/>
            <a:chExt cx="4534054" cy="2455744"/>
          </a:xfrm>
        </p:grpSpPr>
        <p:sp>
          <p:nvSpPr>
            <p:cNvPr id="3" name="Freeform 3"/>
            <p:cNvSpPr/>
            <p:nvPr/>
          </p:nvSpPr>
          <p:spPr>
            <a:xfrm>
              <a:off x="0" y="0"/>
              <a:ext cx="4534054" cy="2455744"/>
            </a:xfrm>
            <a:custGeom>
              <a:avLst/>
              <a:gdLst/>
              <a:ahLst/>
              <a:cxnLst/>
              <a:rect l="l" t="t" r="r" b="b"/>
              <a:pathLst>
                <a:path w="4534054" h="2455744">
                  <a:moveTo>
                    <a:pt x="16704" y="0"/>
                  </a:moveTo>
                  <a:lnTo>
                    <a:pt x="4517350" y="0"/>
                  </a:lnTo>
                  <a:cubicBezTo>
                    <a:pt x="4526575" y="0"/>
                    <a:pt x="4534054" y="7479"/>
                    <a:pt x="4534054" y="16704"/>
                  </a:cubicBezTo>
                  <a:lnTo>
                    <a:pt x="4534054" y="2439040"/>
                  </a:lnTo>
                  <a:cubicBezTo>
                    <a:pt x="4534054" y="2448266"/>
                    <a:pt x="4526575" y="2455744"/>
                    <a:pt x="4517350" y="2455744"/>
                  </a:cubicBezTo>
                  <a:lnTo>
                    <a:pt x="16704" y="2455744"/>
                  </a:lnTo>
                  <a:cubicBezTo>
                    <a:pt x="7479" y="2455744"/>
                    <a:pt x="0" y="2448266"/>
                    <a:pt x="0" y="2439040"/>
                  </a:cubicBezTo>
                  <a:lnTo>
                    <a:pt x="0" y="16704"/>
                  </a:lnTo>
                  <a:cubicBezTo>
                    <a:pt x="0" y="7479"/>
                    <a:pt x="7479" y="0"/>
                    <a:pt x="16704" y="0"/>
                  </a:cubicBezTo>
                  <a:close/>
                </a:path>
              </a:pathLst>
            </a:custGeom>
            <a:solidFill>
              <a:srgbClr val="FFFFFF"/>
            </a:solidFill>
          </p:spPr>
        </p:sp>
        <p:sp>
          <p:nvSpPr>
            <p:cNvPr id="4" name="TextBox 4"/>
            <p:cNvSpPr txBox="1"/>
            <p:nvPr/>
          </p:nvSpPr>
          <p:spPr>
            <a:xfrm>
              <a:off x="0" y="-57150"/>
              <a:ext cx="4534054" cy="2512894"/>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879595" y="-95273"/>
            <a:ext cx="1471073" cy="1657547"/>
          </a:xfrm>
          <a:custGeom>
            <a:avLst/>
            <a:gdLst/>
            <a:ahLst/>
            <a:cxnLst/>
            <a:rect l="l" t="t" r="r" b="b"/>
            <a:pathLst>
              <a:path w="1471073" h="1657547">
                <a:moveTo>
                  <a:pt x="0" y="0"/>
                </a:moveTo>
                <a:lnTo>
                  <a:pt x="1471074" y="0"/>
                </a:lnTo>
                <a:lnTo>
                  <a:pt x="1471074" y="1657547"/>
                </a:lnTo>
                <a:lnTo>
                  <a:pt x="0" y="165754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320089"/>
            <a:ext cx="1745634" cy="1966911"/>
          </a:xfrm>
          <a:custGeom>
            <a:avLst/>
            <a:gdLst/>
            <a:ahLst/>
            <a:cxnLst/>
            <a:rect l="l" t="t" r="r" b="b"/>
            <a:pathLst>
              <a:path w="1745634" h="1966911">
                <a:moveTo>
                  <a:pt x="1745634" y="0"/>
                </a:moveTo>
                <a:lnTo>
                  <a:pt x="0" y="0"/>
                </a:lnTo>
                <a:lnTo>
                  <a:pt x="0" y="1966911"/>
                </a:lnTo>
                <a:lnTo>
                  <a:pt x="1745634" y="1966911"/>
                </a:lnTo>
                <a:lnTo>
                  <a:pt x="1745634"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621305" y="1562274"/>
            <a:ext cx="5797213" cy="275368"/>
          </a:xfrm>
          <a:custGeom>
            <a:avLst/>
            <a:gdLst/>
            <a:ahLst/>
            <a:cxnLst/>
            <a:rect l="l" t="t" r="r" b="b"/>
            <a:pathLst>
              <a:path w="5797213" h="275368">
                <a:moveTo>
                  <a:pt x="0" y="0"/>
                </a:moveTo>
                <a:lnTo>
                  <a:pt x="5797213" y="0"/>
                </a:lnTo>
                <a:lnTo>
                  <a:pt x="5797213" y="275368"/>
                </a:lnTo>
                <a:lnTo>
                  <a:pt x="0" y="275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497912" y="619239"/>
            <a:ext cx="1110737" cy="1110737"/>
          </a:xfrm>
          <a:custGeom>
            <a:avLst/>
            <a:gdLst/>
            <a:ahLst/>
            <a:cxnLst/>
            <a:rect l="l" t="t" r="r" b="b"/>
            <a:pathLst>
              <a:path w="1110737" h="1110737">
                <a:moveTo>
                  <a:pt x="0" y="0"/>
                </a:moveTo>
                <a:lnTo>
                  <a:pt x="1110738" y="0"/>
                </a:lnTo>
                <a:lnTo>
                  <a:pt x="1110738" y="1110737"/>
                </a:lnTo>
                <a:lnTo>
                  <a:pt x="0" y="11107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9609272">
            <a:off x="5721262" y="596314"/>
            <a:ext cx="889508" cy="839914"/>
          </a:xfrm>
          <a:custGeom>
            <a:avLst/>
            <a:gdLst/>
            <a:ahLst/>
            <a:cxnLst/>
            <a:rect l="l" t="t" r="r" b="b"/>
            <a:pathLst>
              <a:path w="889508" h="839914">
                <a:moveTo>
                  <a:pt x="0" y="0"/>
                </a:moveTo>
                <a:lnTo>
                  <a:pt x="889508" y="0"/>
                </a:lnTo>
                <a:lnTo>
                  <a:pt x="889508" y="839913"/>
                </a:lnTo>
                <a:lnTo>
                  <a:pt x="0" y="839913"/>
                </a:lnTo>
                <a:lnTo>
                  <a:pt x="0" y="0"/>
                </a:lnTo>
                <a:close/>
              </a:path>
            </a:pathLst>
          </a:custGeom>
          <a:blipFill>
            <a:blip r:embed="rId7">
              <a:extLst>
                <a:ext uri="{96DAC541-7B7A-43D3-8B79-37D633B846F1}">
                  <asvg:svgBlip xmlns:asvg="http://schemas.microsoft.com/office/drawing/2016/SVG/main" r:embed="rId8"/>
                </a:ext>
              </a:extLst>
            </a:blip>
            <a:stretch>
              <a:fillRect l="-47490" t="-49951"/>
            </a:stretch>
          </a:blipFill>
        </p:spPr>
      </p:sp>
      <p:sp>
        <p:nvSpPr>
          <p:cNvPr id="10" name="Freeform 10"/>
          <p:cNvSpPr/>
          <p:nvPr/>
        </p:nvSpPr>
        <p:spPr>
          <a:xfrm>
            <a:off x="2836664" y="2276673"/>
            <a:ext cx="13366495" cy="2430272"/>
          </a:xfrm>
          <a:custGeom>
            <a:avLst/>
            <a:gdLst/>
            <a:ahLst/>
            <a:cxnLst/>
            <a:rect l="l" t="t" r="r" b="b"/>
            <a:pathLst>
              <a:path w="13366495" h="2430272">
                <a:moveTo>
                  <a:pt x="0" y="0"/>
                </a:moveTo>
                <a:lnTo>
                  <a:pt x="13366495" y="0"/>
                </a:lnTo>
                <a:lnTo>
                  <a:pt x="13366495" y="2430272"/>
                </a:lnTo>
                <a:lnTo>
                  <a:pt x="0" y="2430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4163859" y="5145095"/>
            <a:ext cx="10712105" cy="3895311"/>
          </a:xfrm>
          <a:custGeom>
            <a:avLst/>
            <a:gdLst/>
            <a:ahLst/>
            <a:cxnLst/>
            <a:rect l="l" t="t" r="r" b="b"/>
            <a:pathLst>
              <a:path w="10712105" h="3895311">
                <a:moveTo>
                  <a:pt x="0" y="0"/>
                </a:moveTo>
                <a:lnTo>
                  <a:pt x="10712105" y="0"/>
                </a:lnTo>
                <a:lnTo>
                  <a:pt x="10712105" y="3895311"/>
                </a:lnTo>
                <a:lnTo>
                  <a:pt x="0" y="3895311"/>
                </a:lnTo>
                <a:lnTo>
                  <a:pt x="0" y="0"/>
                </a:lnTo>
                <a:close/>
              </a:path>
            </a:pathLst>
          </a:custGeom>
          <a:blipFill>
            <a:blip r:embed="rId11"/>
            <a:stretch>
              <a:fillRect/>
            </a:stretch>
          </a:blipFill>
        </p:spPr>
      </p:sp>
      <p:sp>
        <p:nvSpPr>
          <p:cNvPr id="12" name="TextBox 12"/>
          <p:cNvSpPr txBox="1"/>
          <p:nvPr/>
        </p:nvSpPr>
        <p:spPr>
          <a:xfrm>
            <a:off x="6608962" y="682165"/>
            <a:ext cx="5888950" cy="880108"/>
          </a:xfrm>
          <a:prstGeom prst="rect">
            <a:avLst/>
          </a:prstGeom>
        </p:spPr>
        <p:txBody>
          <a:bodyPr lIns="0" tIns="0" rIns="0" bIns="0" rtlCol="0" anchor="t">
            <a:spAutoFit/>
          </a:bodyPr>
          <a:lstStyle/>
          <a:p>
            <a:pPr algn="ctr">
              <a:lnSpc>
                <a:spcPts val="7140"/>
              </a:lnSpc>
              <a:spcBef>
                <a:spcPct val="0"/>
              </a:spcBef>
            </a:pPr>
            <a:r>
              <a:rPr lang="en-US" sz="5100">
                <a:solidFill>
                  <a:srgbClr val="E79C97"/>
                </a:solidFill>
                <a:latin typeface="Sedgwick Ave" panose="00000500000000000000"/>
              </a:rPr>
              <a:t>LỚP KẾT NỐI ĐẦY ĐỦ</a:t>
            </a:r>
            <a:endParaRPr lang="en-US" sz="5100">
              <a:solidFill>
                <a:srgbClr val="E79C97"/>
              </a:solidFill>
              <a:latin typeface="Sedgwick Ave" panose="00000500000000000000"/>
            </a:endParaRPr>
          </a:p>
        </p:txBody>
      </p:sp>
      <p:sp>
        <p:nvSpPr>
          <p:cNvPr id="13" name="TextBox 13"/>
          <p:cNvSpPr txBox="1"/>
          <p:nvPr/>
        </p:nvSpPr>
        <p:spPr>
          <a:xfrm>
            <a:off x="3201503" y="2920545"/>
            <a:ext cx="12636817" cy="1075853"/>
          </a:xfrm>
          <a:prstGeom prst="rect">
            <a:avLst/>
          </a:prstGeom>
        </p:spPr>
        <p:txBody>
          <a:bodyPr lIns="0" tIns="0" rIns="0" bIns="0" rtlCol="0" anchor="t">
            <a:spAutoFit/>
          </a:bodyPr>
          <a:lstStyle/>
          <a:p>
            <a:pPr algn="ctr">
              <a:lnSpc>
                <a:spcPts val="4300"/>
              </a:lnSpc>
            </a:pPr>
            <a:r>
              <a:rPr lang="en-US" sz="3075">
                <a:solidFill>
                  <a:srgbClr val="514543"/>
                </a:solidFill>
                <a:latin typeface="Dancing Script" panose="03080600040507000D00"/>
              </a:rPr>
              <a:t>Đầu vào là dữ liệu đã được làm phẳng, mà mỗi đầu vào đó được kết nối đến tất cả neuron.</a:t>
            </a:r>
            <a:endParaRPr lang="en-US" sz="3075">
              <a:solidFill>
                <a:srgbClr val="514543"/>
              </a:solidFill>
              <a:latin typeface="Dancing Script" panose="03080600040507000D00"/>
            </a:endParaRPr>
          </a:p>
          <a:p>
            <a:pPr algn="ctr">
              <a:lnSpc>
                <a:spcPts val="4300"/>
              </a:lnSpc>
              <a:spcBef>
                <a:spcPct val="0"/>
              </a:spcBef>
            </a:pPr>
            <a:r>
              <a:rPr lang="en-US" sz="3075">
                <a:solidFill>
                  <a:srgbClr val="514543"/>
                </a:solidFill>
                <a:latin typeface="Dancing Script" panose="03080600040507000D00"/>
              </a:rPr>
              <a:t>Dùng để phân ra các lớp có số Neural tùy thuộc vào số dữ liệu đầu vào.</a:t>
            </a:r>
            <a:endParaRPr lang="en-US" sz="3075">
              <a:solidFill>
                <a:srgbClr val="514543"/>
              </a:solidFill>
              <a:latin typeface="Dancing Script" panose="03080600040507000D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D7FE"/>
        </a:solidFill>
        <a:effectLst/>
      </p:bgPr>
    </p:bg>
    <p:spTree>
      <p:nvGrpSpPr>
        <p:cNvPr id="1" name=""/>
        <p:cNvGrpSpPr/>
        <p:nvPr/>
      </p:nvGrpSpPr>
      <p:grpSpPr>
        <a:xfrm>
          <a:off x="0" y="0"/>
          <a:ext cx="0" cy="0"/>
          <a:chOff x="0" y="0"/>
          <a:chExt cx="0" cy="0"/>
        </a:xfrm>
      </p:grpSpPr>
      <p:grpSp>
        <p:nvGrpSpPr>
          <p:cNvPr id="2" name="Group 2"/>
          <p:cNvGrpSpPr/>
          <p:nvPr/>
        </p:nvGrpSpPr>
        <p:grpSpPr>
          <a:xfrm rot="0">
            <a:off x="532753" y="499452"/>
            <a:ext cx="17247104" cy="9337317"/>
            <a:chOff x="0" y="0"/>
            <a:chExt cx="4560082" cy="2468758"/>
          </a:xfrm>
        </p:grpSpPr>
        <p:sp>
          <p:nvSpPr>
            <p:cNvPr id="3" name="Freeform 3"/>
            <p:cNvSpPr/>
            <p:nvPr/>
          </p:nvSpPr>
          <p:spPr>
            <a:xfrm>
              <a:off x="0" y="0"/>
              <a:ext cx="4560082" cy="2468758"/>
            </a:xfrm>
            <a:custGeom>
              <a:avLst/>
              <a:gdLst/>
              <a:ahLst/>
              <a:cxnLst/>
              <a:rect l="l" t="t" r="r" b="b"/>
              <a:pathLst>
                <a:path w="4560082" h="2468758">
                  <a:moveTo>
                    <a:pt x="16609" y="0"/>
                  </a:moveTo>
                  <a:lnTo>
                    <a:pt x="4543473" y="0"/>
                  </a:lnTo>
                  <a:cubicBezTo>
                    <a:pt x="4547878" y="0"/>
                    <a:pt x="4552102" y="1750"/>
                    <a:pt x="4555217" y="4865"/>
                  </a:cubicBezTo>
                  <a:cubicBezTo>
                    <a:pt x="4558332" y="7979"/>
                    <a:pt x="4560082" y="12204"/>
                    <a:pt x="4560082" y="16609"/>
                  </a:cubicBezTo>
                  <a:lnTo>
                    <a:pt x="4560082" y="2452150"/>
                  </a:lnTo>
                  <a:cubicBezTo>
                    <a:pt x="4560082" y="2461322"/>
                    <a:pt x="4552646" y="2468758"/>
                    <a:pt x="4543473" y="2468758"/>
                  </a:cubicBezTo>
                  <a:lnTo>
                    <a:pt x="16609" y="2468758"/>
                  </a:lnTo>
                  <a:cubicBezTo>
                    <a:pt x="7436" y="2468758"/>
                    <a:pt x="0" y="2461322"/>
                    <a:pt x="0" y="2452150"/>
                  </a:cubicBezTo>
                  <a:lnTo>
                    <a:pt x="0" y="16609"/>
                  </a:lnTo>
                  <a:cubicBezTo>
                    <a:pt x="0" y="7436"/>
                    <a:pt x="7436" y="0"/>
                    <a:pt x="16609" y="0"/>
                  </a:cubicBezTo>
                  <a:close/>
                </a:path>
              </a:pathLst>
            </a:custGeom>
            <a:solidFill>
              <a:srgbClr val="FFFFFF"/>
            </a:solidFill>
          </p:spPr>
        </p:sp>
        <p:sp>
          <p:nvSpPr>
            <p:cNvPr id="4" name="TextBox 4"/>
            <p:cNvSpPr txBox="1"/>
            <p:nvPr/>
          </p:nvSpPr>
          <p:spPr>
            <a:xfrm>
              <a:off x="0" y="-57150"/>
              <a:ext cx="4560082" cy="2525908"/>
            </a:xfrm>
            <a:prstGeom prst="rect">
              <a:avLst/>
            </a:prstGeom>
          </p:spPr>
          <p:txBody>
            <a:bodyPr lIns="50800" tIns="50800" rIns="50800" bIns="50800" rtlCol="0" anchor="ctr"/>
            <a:lstStyle/>
            <a:p>
              <a:pPr algn="ctr">
                <a:lnSpc>
                  <a:spcPts val="1960"/>
                </a:lnSpc>
                <a:spcBef>
                  <a:spcPct val="0"/>
                </a:spcBef>
              </a:pPr>
            </a:p>
          </p:txBody>
        </p:sp>
      </p:grpSp>
      <p:sp>
        <p:nvSpPr>
          <p:cNvPr id="5" name="Freeform 5"/>
          <p:cNvSpPr/>
          <p:nvPr/>
        </p:nvSpPr>
        <p:spPr>
          <a:xfrm>
            <a:off x="16866559" y="-95273"/>
            <a:ext cx="1484109" cy="1672236"/>
          </a:xfrm>
          <a:custGeom>
            <a:avLst/>
            <a:gdLst/>
            <a:ahLst/>
            <a:cxnLst/>
            <a:rect l="l" t="t" r="r" b="b"/>
            <a:pathLst>
              <a:path w="1484109" h="1672236">
                <a:moveTo>
                  <a:pt x="0" y="0"/>
                </a:moveTo>
                <a:lnTo>
                  <a:pt x="1484110" y="0"/>
                </a:lnTo>
                <a:lnTo>
                  <a:pt x="1484110" y="1672235"/>
                </a:lnTo>
                <a:lnTo>
                  <a:pt x="0" y="16722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40103" y="8583538"/>
            <a:ext cx="1511823" cy="1703462"/>
          </a:xfrm>
          <a:custGeom>
            <a:avLst/>
            <a:gdLst/>
            <a:ahLst/>
            <a:cxnLst/>
            <a:rect l="l" t="t" r="r" b="b"/>
            <a:pathLst>
              <a:path w="1511823" h="1703462">
                <a:moveTo>
                  <a:pt x="1511823" y="0"/>
                </a:moveTo>
                <a:lnTo>
                  <a:pt x="0" y="0"/>
                </a:lnTo>
                <a:lnTo>
                  <a:pt x="0" y="1703462"/>
                </a:lnTo>
                <a:lnTo>
                  <a:pt x="1511823" y="1703462"/>
                </a:lnTo>
                <a:lnTo>
                  <a:pt x="1511823"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654831" y="1439279"/>
            <a:ext cx="5797213" cy="275368"/>
          </a:xfrm>
          <a:custGeom>
            <a:avLst/>
            <a:gdLst/>
            <a:ahLst/>
            <a:cxnLst/>
            <a:rect l="l" t="t" r="r" b="b"/>
            <a:pathLst>
              <a:path w="5797213" h="275368">
                <a:moveTo>
                  <a:pt x="0" y="0"/>
                </a:moveTo>
                <a:lnTo>
                  <a:pt x="5797212" y="0"/>
                </a:lnTo>
                <a:lnTo>
                  <a:pt x="5797212" y="275367"/>
                </a:lnTo>
                <a:lnTo>
                  <a:pt x="0" y="275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452043" y="266681"/>
            <a:ext cx="1108411" cy="1108411"/>
          </a:xfrm>
          <a:custGeom>
            <a:avLst/>
            <a:gdLst/>
            <a:ahLst/>
            <a:cxnLst/>
            <a:rect l="l" t="t" r="r" b="b"/>
            <a:pathLst>
              <a:path w="1108411" h="1108411">
                <a:moveTo>
                  <a:pt x="0" y="0"/>
                </a:moveTo>
                <a:lnTo>
                  <a:pt x="1108411" y="0"/>
                </a:lnTo>
                <a:lnTo>
                  <a:pt x="1108411" y="1108411"/>
                </a:lnTo>
                <a:lnTo>
                  <a:pt x="0" y="11084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92065" y="2087560"/>
            <a:ext cx="15967235" cy="7170740"/>
          </a:xfrm>
          <a:custGeom>
            <a:avLst/>
            <a:gdLst/>
            <a:ahLst/>
            <a:cxnLst/>
            <a:rect l="l" t="t" r="r" b="b"/>
            <a:pathLst>
              <a:path w="15967235" h="7170740">
                <a:moveTo>
                  <a:pt x="0" y="0"/>
                </a:moveTo>
                <a:lnTo>
                  <a:pt x="15967235" y="0"/>
                </a:lnTo>
                <a:lnTo>
                  <a:pt x="15967235" y="7170740"/>
                </a:lnTo>
                <a:lnTo>
                  <a:pt x="0" y="71707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flipH="1">
            <a:off x="1398284" y="1576962"/>
            <a:ext cx="1059796" cy="1424936"/>
          </a:xfrm>
          <a:custGeom>
            <a:avLst/>
            <a:gdLst/>
            <a:ahLst/>
            <a:cxnLst/>
            <a:rect l="l" t="t" r="r" b="b"/>
            <a:pathLst>
              <a:path w="1059796" h="1424936">
                <a:moveTo>
                  <a:pt x="1059796" y="0"/>
                </a:moveTo>
                <a:lnTo>
                  <a:pt x="0" y="0"/>
                </a:lnTo>
                <a:lnTo>
                  <a:pt x="0" y="1424937"/>
                </a:lnTo>
                <a:lnTo>
                  <a:pt x="1059796" y="1424937"/>
                </a:lnTo>
                <a:lnTo>
                  <a:pt x="105979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1806494" y="2635511"/>
            <a:ext cx="14938377" cy="4901678"/>
          </a:xfrm>
          <a:prstGeom prst="rect">
            <a:avLst/>
          </a:prstGeom>
        </p:spPr>
        <p:txBody>
          <a:bodyPr lIns="0" tIns="0" rIns="0" bIns="0" rtlCol="0" anchor="t">
            <a:spAutoFit/>
          </a:bodyPr>
          <a:lstStyle/>
          <a:p>
            <a:pPr algn="just">
              <a:lnSpc>
                <a:spcPts val="3880"/>
              </a:lnSpc>
            </a:pPr>
            <a:r>
              <a:rPr lang="en-US" sz="2770">
                <a:solidFill>
                  <a:srgbClr val="514543"/>
                </a:solidFill>
                <a:latin typeface="Calibri (MS) Bold" panose="020F0702030404030204"/>
              </a:rPr>
              <a:t>1.Tạo tập dữ liệu </a:t>
            </a:r>
            <a:endParaRPr lang="en-US" sz="2770">
              <a:solidFill>
                <a:srgbClr val="514543"/>
              </a:solidFill>
              <a:latin typeface="Calibri (MS) Bold" panose="020F0702030404030204"/>
            </a:endParaRPr>
          </a:p>
          <a:p>
            <a:pPr algn="just">
              <a:lnSpc>
                <a:spcPts val="3880"/>
              </a:lnSpc>
            </a:pPr>
            <a:r>
              <a:rPr lang="en-US" sz="2770">
                <a:solidFill>
                  <a:srgbClr val="514543"/>
                </a:solidFill>
                <a:latin typeface="Calibri (MS)" panose="020F0502020204030204"/>
              </a:rPr>
              <a:t>+ Lấy từ ảnh có sẵn</a:t>
            </a:r>
            <a:endParaRPr lang="en-US" sz="2770">
              <a:solidFill>
                <a:srgbClr val="514543"/>
              </a:solidFill>
              <a:latin typeface="Calibri (MS)" panose="020F0502020204030204"/>
            </a:endParaRPr>
          </a:p>
          <a:p>
            <a:pPr algn="just">
              <a:lnSpc>
                <a:spcPts val="3880"/>
              </a:lnSpc>
            </a:pPr>
            <a:r>
              <a:rPr lang="en-US" sz="2770">
                <a:solidFill>
                  <a:srgbClr val="514543"/>
                </a:solidFill>
                <a:latin typeface="Calibri (MS)" panose="020F0502020204030204"/>
              </a:rPr>
              <a:t>B1. tiền xử lý dữ liệu: chuyển đổi ảnh có sẵn thành ảnh xám bằng đoạn mã: </a:t>
            </a:r>
            <a:r>
              <a:rPr lang="en-US" sz="2770">
                <a:solidFill>
                  <a:srgbClr val="514543"/>
                </a:solidFill>
                <a:latin typeface="Calibri (MS) Bold" panose="020F0702030404030204"/>
              </a:rPr>
              <a:t>gray = cv2.cvtColor(frame, cv2.COLOR_BGR2GRAY)</a:t>
            </a:r>
            <a:endParaRPr lang="en-US" sz="2770">
              <a:solidFill>
                <a:srgbClr val="514543"/>
              </a:solidFill>
              <a:latin typeface="Calibri (MS) Bold" panose="020F0702030404030204"/>
            </a:endParaRPr>
          </a:p>
          <a:p>
            <a:pPr algn="just">
              <a:lnSpc>
                <a:spcPts val="3880"/>
              </a:lnSpc>
            </a:pPr>
            <a:r>
              <a:rPr lang="en-US" sz="2770">
                <a:solidFill>
                  <a:srgbClr val="514543"/>
                </a:solidFill>
                <a:latin typeface="Calibri (MS)" panose="020F0502020204030204"/>
              </a:rPr>
              <a:t>B2. Dò tìm khuôn mặt: sử dụng hàm: </a:t>
            </a:r>
            <a:r>
              <a:rPr lang="en-US" sz="2770">
                <a:solidFill>
                  <a:srgbClr val="514543"/>
                </a:solidFill>
                <a:latin typeface="Calibri (MS) Bold" panose="020F0702030404030204"/>
              </a:rPr>
              <a:t>cv2.rectangle(frame,(x,y),(x+w, y+h),(0,255,0), 2) </a:t>
            </a:r>
            <a:r>
              <a:rPr lang="en-US" sz="2770">
                <a:solidFill>
                  <a:srgbClr val="514543"/>
                </a:solidFill>
                <a:latin typeface="Calibri (MS)" panose="020F0502020204030204"/>
              </a:rPr>
              <a:t>để phát hiện và khoanh vùng bằng ô vuông tại vị trí xác định trên khuôn mặt</a:t>
            </a:r>
            <a:endParaRPr lang="en-US" sz="2770">
              <a:solidFill>
                <a:srgbClr val="514543"/>
              </a:solidFill>
              <a:latin typeface="Calibri (MS)" panose="020F0502020204030204"/>
            </a:endParaRPr>
          </a:p>
          <a:p>
            <a:pPr algn="just">
              <a:lnSpc>
                <a:spcPts val="3880"/>
              </a:lnSpc>
            </a:pPr>
            <a:r>
              <a:rPr lang="en-US" sz="2770">
                <a:solidFill>
                  <a:srgbClr val="514543"/>
                </a:solidFill>
                <a:latin typeface="Calibri (MS)" panose="020F0502020204030204"/>
              </a:rPr>
              <a:t>.B3. Hậu xử lý: sau khi lấy được hình ảnh khuôn mặt, những ảnh này sẽ được lưu vào 1 folder có tên là dataset</a:t>
            </a:r>
            <a:endParaRPr lang="en-US" sz="2770">
              <a:solidFill>
                <a:srgbClr val="514543"/>
              </a:solidFill>
              <a:latin typeface="Calibri (MS)" panose="020F0502020204030204"/>
            </a:endParaRPr>
          </a:p>
          <a:p>
            <a:pPr algn="just">
              <a:lnSpc>
                <a:spcPts val="3880"/>
              </a:lnSpc>
            </a:pPr>
          </a:p>
          <a:p>
            <a:pPr algn="just">
              <a:lnSpc>
                <a:spcPts val="3880"/>
              </a:lnSpc>
              <a:spcBef>
                <a:spcPct val="0"/>
              </a:spcBef>
            </a:pPr>
          </a:p>
        </p:txBody>
      </p:sp>
      <p:sp>
        <p:nvSpPr>
          <p:cNvPr id="12" name="TextBox 12"/>
          <p:cNvSpPr txBox="1"/>
          <p:nvPr/>
        </p:nvSpPr>
        <p:spPr>
          <a:xfrm>
            <a:off x="6938170" y="735161"/>
            <a:ext cx="5230535" cy="778508"/>
          </a:xfrm>
          <a:prstGeom prst="rect">
            <a:avLst/>
          </a:prstGeom>
        </p:spPr>
        <p:txBody>
          <a:bodyPr lIns="0" tIns="0" rIns="0" bIns="0" rtlCol="0" anchor="t">
            <a:spAutoFit/>
          </a:bodyPr>
          <a:lstStyle/>
          <a:p>
            <a:pPr algn="ctr">
              <a:lnSpc>
                <a:spcPts val="6440"/>
              </a:lnSpc>
              <a:spcBef>
                <a:spcPct val="0"/>
              </a:spcBef>
            </a:pPr>
            <a:r>
              <a:rPr lang="en-US" sz="4600">
                <a:solidFill>
                  <a:srgbClr val="FD967E"/>
                </a:solidFill>
                <a:latin typeface="Sedgwick Ave" panose="00000500000000000000"/>
              </a:rPr>
              <a:t>XÂY DỰNG MÔ HÌNH</a:t>
            </a:r>
            <a:endParaRPr lang="en-US" sz="4600">
              <a:solidFill>
                <a:srgbClr val="FD967E"/>
              </a:solidFill>
              <a:latin typeface="Sedgwick Ave" panose="00000500000000000000"/>
            </a:endParaRPr>
          </a:p>
        </p:txBody>
      </p:sp>
      <p:sp>
        <p:nvSpPr>
          <p:cNvPr id="13" name="Freeform 13"/>
          <p:cNvSpPr/>
          <p:nvPr/>
        </p:nvSpPr>
        <p:spPr>
          <a:xfrm rot="9609272">
            <a:off x="6210077" y="262352"/>
            <a:ext cx="889508" cy="839914"/>
          </a:xfrm>
          <a:custGeom>
            <a:avLst/>
            <a:gdLst/>
            <a:ahLst/>
            <a:cxnLst/>
            <a:rect l="l" t="t" r="r" b="b"/>
            <a:pathLst>
              <a:path w="889508" h="839914">
                <a:moveTo>
                  <a:pt x="0" y="0"/>
                </a:moveTo>
                <a:lnTo>
                  <a:pt x="889508" y="0"/>
                </a:lnTo>
                <a:lnTo>
                  <a:pt x="889508" y="839913"/>
                </a:lnTo>
                <a:lnTo>
                  <a:pt x="0" y="839913"/>
                </a:lnTo>
                <a:lnTo>
                  <a:pt x="0" y="0"/>
                </a:lnTo>
                <a:close/>
              </a:path>
            </a:pathLst>
          </a:custGeom>
          <a:blipFill>
            <a:blip r:embed="rId11">
              <a:extLst>
                <a:ext uri="{96DAC541-7B7A-43D3-8B79-37D633B846F1}">
                  <asvg:svgBlip xmlns:asvg="http://schemas.microsoft.com/office/drawing/2016/SVG/main" r:embed="rId12"/>
                </a:ext>
              </a:extLst>
            </a:blip>
            <a:stretch>
              <a:fillRect l="-47490" t="-49951"/>
            </a:stretch>
          </a:blipFill>
        </p:spPr>
      </p:sp>
      <p:sp>
        <p:nvSpPr>
          <p:cNvPr id="14" name="Freeform 14"/>
          <p:cNvSpPr/>
          <p:nvPr/>
        </p:nvSpPr>
        <p:spPr>
          <a:xfrm>
            <a:off x="3634227" y="6339187"/>
            <a:ext cx="11044157" cy="2481489"/>
          </a:xfrm>
          <a:custGeom>
            <a:avLst/>
            <a:gdLst/>
            <a:ahLst/>
            <a:cxnLst/>
            <a:rect l="l" t="t" r="r" b="b"/>
            <a:pathLst>
              <a:path w="11044157" h="2481489">
                <a:moveTo>
                  <a:pt x="0" y="0"/>
                </a:moveTo>
                <a:lnTo>
                  <a:pt x="11044157" y="0"/>
                </a:lnTo>
                <a:lnTo>
                  <a:pt x="11044157" y="2481488"/>
                </a:lnTo>
                <a:lnTo>
                  <a:pt x="0" y="2481488"/>
                </a:lnTo>
                <a:lnTo>
                  <a:pt x="0" y="0"/>
                </a:lnTo>
                <a:close/>
              </a:path>
            </a:pathLst>
          </a:custGeom>
          <a:blipFill>
            <a:blip r:embed="rId1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3825</Words>
  <Application>WPS Presentation</Application>
  <PresentationFormat>On-screen Show (4:3)</PresentationFormat>
  <Paragraphs>121</Paragraphs>
  <Slides>14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14</vt:i4>
      </vt:variant>
    </vt:vector>
  </HeadingPairs>
  <TitlesOfParts>
    <vt:vector size="33" baseType="lpstr">
      <vt:lpstr>Arial</vt:lpstr>
      <vt:lpstr>SimSun</vt:lpstr>
      <vt:lpstr>Wingdings</vt:lpstr>
      <vt:lpstr>Dancing Script</vt:lpstr>
      <vt:lpstr>DejaVu Serif Bold Italics</vt:lpstr>
      <vt:lpstr>Francois One</vt:lpstr>
      <vt:lpstr>Calibri (MS)</vt:lpstr>
      <vt:lpstr>Baloo</vt:lpstr>
      <vt:lpstr>Dancing Script Bold</vt:lpstr>
      <vt:lpstr>Sedgwick Ave</vt:lpstr>
      <vt:lpstr>Cabin Bold</vt:lpstr>
      <vt:lpstr>Cabin</vt:lpstr>
      <vt:lpstr>Arial</vt:lpstr>
      <vt:lpstr>Calibri (MS) Bold</vt:lpstr>
      <vt:lpstr>Microsoft YaHei</vt:lpstr>
      <vt:lpstr>Arial Unicode MS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dc:title>
  <dc:creator/>
  <cp:lastModifiedBy>Bùi Thị Ánh Mai</cp:lastModifiedBy>
  <cp:revision>3</cp:revision>
  <dcterms:created xsi:type="dcterms:W3CDTF">2006-08-16T00:00:00Z</dcterms:created>
  <dcterms:modified xsi:type="dcterms:W3CDTF">2024-05-02T16:19:37Z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5BADE83A141B40C1905A0F6A4C77BBF2_13</vt:lpwstr>
  </property>
  <property fmtid="{D5CDD505-2E9C-101B-9397-08002B2CF9AE}" pid="3" name="KSOProductBuildVer">
    <vt:lpwstr>1033-12.2.0.16909</vt:lpwstr>
  </property>
</Properties>
</file>